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omments/comment1.xml" ContentType="application/vnd.openxmlformats-officedocument.presentationml.comments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drawings/drawing2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70" r:id="rId2"/>
    <p:sldId id="257" r:id="rId3"/>
    <p:sldId id="264" r:id="rId4"/>
    <p:sldId id="267" r:id="rId5"/>
    <p:sldId id="268" r:id="rId6"/>
    <p:sldId id="276" r:id="rId7"/>
    <p:sldId id="262" r:id="rId8"/>
  </p:sldIdLst>
  <p:sldSz cx="9144000" cy="6858000" type="screen4x3"/>
  <p:notesSz cx="6858000" cy="99266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Табола Марина Владиславовна" initials="ТМВ" lastIdx="1" clrIdx="0">
    <p:extLst>
      <p:ext uri="{19B8F6BF-5375-455C-9EA6-DF929625EA0E}">
        <p15:presenceInfo xmlns:p15="http://schemas.microsoft.com/office/powerpoint/2012/main" userId="S-1-5-21-901292189-1124696768-471799982-690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591" autoAdjust="0"/>
    <p:restoredTop sz="94654" autoAdjust="0"/>
  </p:normalViewPr>
  <p:slideViewPr>
    <p:cSldViewPr>
      <p:cViewPr varScale="1">
        <p:scale>
          <a:sx n="105" d="100"/>
          <a:sy n="105" d="100"/>
        </p:scale>
        <p:origin x="1944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D:\&#1052;&#1086;&#1080;%20&#1076;&#1086;&#1082;&#1091;&#1084;&#1077;&#1085;&#1090;&#1099;\&#1076;&#1080;&#1072;&#1075;&#1088;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D:\&#1052;&#1086;&#1080;%20&#1076;&#1086;&#1082;&#1091;&#1084;&#1077;&#1085;&#1090;&#1099;\&#1076;&#1080;&#1072;&#1075;&#1088;.xlsx" TargetMode="Externa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chartUserShapes" Target="../drawings/drawing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7.7777777777777779E-2"/>
          <c:y val="8.8425925925925922E-2"/>
          <c:w val="0.84444444444444444"/>
          <c:h val="0.83425925925925926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4-CE2C-40FF-83C9-352A3BF3F89C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CE2C-40FF-83C9-352A3BF3F89C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6-CE2C-40FF-83C9-352A3BF3F89C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CE2C-40FF-83C9-352A3BF3F89C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8-CE2C-40FF-83C9-352A3BF3F89C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CE2C-40FF-83C9-352A3BF3F89C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CE2C-40FF-83C9-352A3BF3F89C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A-CE2C-40FF-83C9-352A3BF3F89C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B-CE2C-40FF-83C9-352A3BF3F89C}"/>
              </c:ext>
            </c:extLst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2-CE2C-40FF-83C9-352A3BF3F89C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r>
                      <a:rPr lang="ru-RU" sz="1400" b="1" dirty="0">
                        <a:solidFill>
                          <a:schemeClr val="tx1"/>
                        </a:solidFill>
                      </a:rPr>
                      <a:t>54 085,3</a:t>
                    </a:r>
                  </a:p>
                  <a:p>
                    <a:r>
                      <a:rPr lang="ru-RU" sz="1400" b="1" dirty="0">
                        <a:solidFill>
                          <a:schemeClr val="tx1"/>
                        </a:solidFill>
                      </a:rPr>
                      <a:t>Заработная</a:t>
                    </a:r>
                    <a:r>
                      <a:rPr lang="ru-RU" sz="1400" b="1" baseline="0" dirty="0">
                        <a:solidFill>
                          <a:schemeClr val="tx1"/>
                        </a:solidFill>
                      </a:rPr>
                      <a:t>  плата  с начислениями </a:t>
                    </a:r>
                  </a:p>
                  <a:p>
                    <a:r>
                      <a:rPr lang="ru-RU" sz="1400" b="1" baseline="0" dirty="0">
                        <a:solidFill>
                          <a:schemeClr val="tx1"/>
                        </a:solidFill>
                      </a:rPr>
                      <a:t>58,1 %</a:t>
                    </a:r>
                    <a:endParaRPr lang="ru-RU" dirty="0"/>
                  </a:p>
                </c:rich>
              </c:tx>
              <c:dLblPos val="bestFit"/>
              <c:showLegendKey val="1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4-CE2C-40FF-83C9-352A3BF3F89C}"/>
                </c:ext>
              </c:extLst>
            </c:dLbl>
            <c:dLbl>
              <c:idx val="1"/>
              <c:layout>
                <c:manualLayout>
                  <c:x val="5.8781769466316712E-2"/>
                  <c:y val="-3.8888888888888887E-4"/>
                </c:manualLayout>
              </c:layout>
              <c:tx>
                <c:rich>
                  <a:bodyPr/>
                  <a:lstStyle/>
                  <a:p>
                    <a:r>
                      <a:rPr lang="ru-RU" sz="1400" b="1" dirty="0">
                        <a:solidFill>
                          <a:schemeClr val="tx1"/>
                        </a:solidFill>
                      </a:rPr>
                      <a:t>2 098,9</a:t>
                    </a:r>
                  </a:p>
                  <a:p>
                    <a:r>
                      <a:rPr lang="ru-RU" sz="1400" b="1" dirty="0">
                        <a:solidFill>
                          <a:schemeClr val="tx1"/>
                        </a:solidFill>
                      </a:rPr>
                      <a:t>Лекарственные средства и изделия медицинского назначения </a:t>
                    </a:r>
                  </a:p>
                  <a:p>
                    <a:r>
                      <a:rPr lang="ru-RU" sz="1400" b="1" dirty="0">
                        <a:solidFill>
                          <a:schemeClr val="tx1"/>
                        </a:solidFill>
                      </a:rPr>
                      <a:t>2,2 %</a:t>
                    </a:r>
                    <a:endParaRPr lang="ru-RU" dirty="0"/>
                  </a:p>
                </c:rich>
              </c:tx>
              <c:dLblPos val="bestFit"/>
              <c:showLegendKey val="1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5-CE2C-40FF-83C9-352A3BF3F89C}"/>
                </c:ext>
              </c:extLst>
            </c:dLbl>
            <c:dLbl>
              <c:idx val="2"/>
              <c:layout>
                <c:manualLayout>
                  <c:x val="8.7399606299212604E-2"/>
                  <c:y val="1.1175269757946924E-3"/>
                </c:manualLayout>
              </c:layout>
              <c:tx>
                <c:rich>
                  <a:bodyPr/>
                  <a:lstStyle/>
                  <a:p>
                    <a:r>
                      <a:rPr lang="ru-RU" sz="1400" b="1" baseline="0" dirty="0">
                        <a:solidFill>
                          <a:schemeClr val="tx1"/>
                        </a:solidFill>
                      </a:rPr>
                      <a:t>7 345,7</a:t>
                    </a:r>
                  </a:p>
                  <a:p>
                    <a:r>
                      <a:rPr lang="ru-RU" sz="1400" b="1" baseline="0" dirty="0">
                        <a:solidFill>
                          <a:schemeClr val="tx1"/>
                        </a:solidFill>
                      </a:rPr>
                      <a:t>Оплата коммунальных услуг</a:t>
                    </a:r>
                  </a:p>
                  <a:p>
                    <a:r>
                      <a:rPr lang="ru-RU" sz="1400" b="1" baseline="0" dirty="0">
                        <a:solidFill>
                          <a:schemeClr val="tx1"/>
                        </a:solidFill>
                      </a:rPr>
                      <a:t>7,9 %</a:t>
                    </a:r>
                    <a:endParaRPr lang="ru-RU" dirty="0"/>
                  </a:p>
                </c:rich>
              </c:tx>
              <c:dLblPos val="bestFit"/>
              <c:showLegendKey val="1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6-CE2C-40FF-83C9-352A3BF3F89C}"/>
                </c:ext>
              </c:extLst>
            </c:dLbl>
            <c:dLbl>
              <c:idx val="3"/>
              <c:layout>
                <c:manualLayout>
                  <c:x val="4.1628499562554683E-2"/>
                  <c:y val="2.4696558763487898E-2"/>
                </c:manualLayout>
              </c:layout>
              <c:tx>
                <c:rich>
                  <a:bodyPr/>
                  <a:lstStyle/>
                  <a:p>
                    <a:r>
                      <a:rPr lang="ru-RU" sz="1400" b="1" baseline="0" dirty="0">
                        <a:solidFill>
                          <a:schemeClr val="tx1"/>
                        </a:solidFill>
                      </a:rPr>
                      <a:t>8 321,5</a:t>
                    </a:r>
                  </a:p>
                  <a:p>
                    <a:r>
                      <a:rPr lang="ru-RU" sz="1400" b="1" baseline="0" dirty="0">
                        <a:solidFill>
                          <a:schemeClr val="tx1"/>
                        </a:solidFill>
                      </a:rPr>
                      <a:t>Субсидии</a:t>
                    </a:r>
                  </a:p>
                  <a:p>
                    <a:r>
                      <a:rPr lang="ru-RU" sz="1400" b="1" baseline="0" dirty="0">
                        <a:solidFill>
                          <a:schemeClr val="tx1"/>
                        </a:solidFill>
                      </a:rPr>
                      <a:t>8,9 %</a:t>
                    </a:r>
                    <a:endParaRPr lang="ru-RU" dirty="0"/>
                  </a:p>
                </c:rich>
              </c:tx>
              <c:dLblPos val="bestFit"/>
              <c:showLegendKey val="1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7-CE2C-40FF-83C9-352A3BF3F89C}"/>
                </c:ext>
              </c:extLst>
            </c:dLbl>
            <c:dLbl>
              <c:idx val="4"/>
              <c:layout>
                <c:manualLayout>
                  <c:x val="0"/>
                  <c:y val="-3.3271361913094197E-2"/>
                </c:manualLayout>
              </c:layout>
              <c:tx>
                <c:rich>
                  <a:bodyPr/>
                  <a:lstStyle/>
                  <a:p>
                    <a:r>
                      <a:rPr lang="ru-RU" sz="1400" b="1" dirty="0">
                        <a:solidFill>
                          <a:schemeClr val="tx1"/>
                        </a:solidFill>
                      </a:rPr>
                      <a:t>3 821,7</a:t>
                    </a:r>
                  </a:p>
                  <a:p>
                    <a:r>
                      <a:rPr lang="ru-RU" sz="1400" b="1" dirty="0">
                        <a:solidFill>
                          <a:schemeClr val="tx1"/>
                        </a:solidFill>
                      </a:rPr>
                      <a:t>Трансферты населению,</a:t>
                    </a:r>
                  </a:p>
                  <a:p>
                    <a:r>
                      <a:rPr lang="ru-RU" sz="1400" b="1" dirty="0">
                        <a:solidFill>
                          <a:schemeClr val="tx1"/>
                        </a:solidFill>
                      </a:rPr>
                      <a:t>4,1 %</a:t>
                    </a:r>
                    <a:endParaRPr lang="ru-RU" dirty="0"/>
                  </a:p>
                </c:rich>
              </c:tx>
              <c:dLblPos val="bestFit"/>
              <c:showLegendKey val="1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8-CE2C-40FF-83C9-352A3BF3F89C}"/>
                </c:ext>
              </c:extLst>
            </c:dLbl>
            <c:dLbl>
              <c:idx val="5"/>
              <c:layout>
                <c:manualLayout>
                  <c:x val="0"/>
                  <c:y val="-0.12342111402741324"/>
                </c:manualLayout>
              </c:layout>
              <c:tx>
                <c:rich>
                  <a:bodyPr/>
                  <a:lstStyle/>
                  <a:p>
                    <a:r>
                      <a:rPr lang="ru-RU" sz="1400" b="1" baseline="0" dirty="0">
                        <a:solidFill>
                          <a:schemeClr val="tx1"/>
                        </a:solidFill>
                      </a:rPr>
                      <a:t>2 537,8</a:t>
                    </a:r>
                  </a:p>
                  <a:p>
                    <a:r>
                      <a:rPr lang="ru-RU" sz="1400" b="1" baseline="0" dirty="0">
                        <a:solidFill>
                          <a:schemeClr val="tx1"/>
                        </a:solidFill>
                      </a:rPr>
                      <a:t>Продукты питания</a:t>
                    </a:r>
                  </a:p>
                  <a:p>
                    <a:r>
                      <a:rPr lang="ru-RU" sz="1400" b="1" baseline="0" dirty="0">
                        <a:solidFill>
                          <a:schemeClr val="tx1"/>
                        </a:solidFill>
                      </a:rPr>
                      <a:t>2,7 %</a:t>
                    </a:r>
                    <a:endParaRPr lang="ru-RU" baseline="0" dirty="0"/>
                  </a:p>
                </c:rich>
              </c:tx>
              <c:dLblPos val="bestFit"/>
              <c:showLegendKey val="1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9-CE2C-40FF-83C9-352A3BF3F89C}"/>
                </c:ext>
              </c:extLst>
            </c:dLbl>
            <c:dLbl>
              <c:idx val="6"/>
              <c:layout>
                <c:manualLayout>
                  <c:x val="0.12604166666666666"/>
                  <c:y val="1.9706911636045495E-2"/>
                </c:manualLayout>
              </c:layout>
              <c:tx>
                <c:rich>
                  <a:bodyPr/>
                  <a:lstStyle/>
                  <a:p>
                    <a:r>
                      <a:rPr lang="ru-RU" sz="1400" b="1" baseline="0" dirty="0">
                        <a:solidFill>
                          <a:schemeClr val="tx1"/>
                        </a:solidFill>
                      </a:rPr>
                      <a:t>1 966,2</a:t>
                    </a:r>
                  </a:p>
                  <a:p>
                    <a:r>
                      <a:rPr lang="ru-RU" sz="1400" b="1" baseline="0" dirty="0">
                        <a:solidFill>
                          <a:schemeClr val="tx1"/>
                        </a:solidFill>
                      </a:rPr>
                      <a:t>Капитальные расходы</a:t>
                    </a:r>
                  </a:p>
                  <a:p>
                    <a:r>
                      <a:rPr lang="ru-RU" sz="1400" b="1" baseline="0" dirty="0">
                        <a:solidFill>
                          <a:schemeClr val="tx1"/>
                        </a:solidFill>
                      </a:rPr>
                      <a:t>2,1 %</a:t>
                    </a:r>
                    <a:endParaRPr lang="ru-RU" dirty="0"/>
                  </a:p>
                </c:rich>
              </c:tx>
              <c:dLblPos val="bestFit"/>
              <c:showLegendKey val="1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CE2C-40FF-83C9-352A3BF3F89C}"/>
                </c:ext>
              </c:extLst>
            </c:dLbl>
            <c:dLbl>
              <c:idx val="7"/>
              <c:layout>
                <c:manualLayout>
                  <c:x val="-1.3325678040244969E-3"/>
                  <c:y val="-4.0839895013123358E-2"/>
                </c:manualLayout>
              </c:layout>
              <c:tx>
                <c:rich>
                  <a:bodyPr/>
                  <a:lstStyle/>
                  <a:p>
                    <a:r>
                      <a:rPr lang="ru-RU" sz="1400" b="1" baseline="0" dirty="0">
                        <a:solidFill>
                          <a:schemeClr val="tx1"/>
                        </a:solidFill>
                      </a:rPr>
                      <a:t>226,8</a:t>
                    </a:r>
                  </a:p>
                  <a:p>
                    <a:r>
                      <a:rPr lang="ru-RU" sz="1400" b="1" baseline="0" dirty="0">
                        <a:solidFill>
                          <a:schemeClr val="tx1"/>
                        </a:solidFill>
                      </a:rPr>
                      <a:t>Обслуживание долга органов местного </a:t>
                    </a:r>
                    <a:r>
                      <a:rPr lang="ru-RU" sz="1400" b="1" baseline="0" dirty="0" err="1">
                        <a:solidFill>
                          <a:schemeClr val="tx1"/>
                        </a:solidFill>
                      </a:rPr>
                      <a:t>упраления</a:t>
                    </a:r>
                    <a:r>
                      <a:rPr lang="ru-RU" sz="1400" b="1" baseline="0" dirty="0">
                        <a:solidFill>
                          <a:schemeClr val="tx1"/>
                        </a:solidFill>
                      </a:rPr>
                      <a:t> и </a:t>
                    </a:r>
                    <a:r>
                      <a:rPr lang="ru-RU" sz="1400" b="1" baseline="0" dirty="0" err="1">
                        <a:solidFill>
                          <a:schemeClr val="tx1"/>
                        </a:solidFill>
                      </a:rPr>
                      <a:t>самоупраления</a:t>
                    </a:r>
                    <a:endParaRPr lang="ru-RU" sz="1400" b="1" baseline="0" dirty="0">
                      <a:solidFill>
                        <a:schemeClr val="tx1"/>
                      </a:solidFill>
                    </a:endParaRPr>
                  </a:p>
                  <a:p>
                    <a:r>
                      <a:rPr lang="ru-RU" sz="1400" b="1" baseline="0" dirty="0">
                        <a:solidFill>
                          <a:schemeClr val="tx1"/>
                        </a:solidFill>
                      </a:rPr>
                      <a:t>0,2 %</a:t>
                    </a:r>
                    <a:endParaRPr lang="ru-RU" baseline="0" dirty="0"/>
                  </a:p>
                </c:rich>
              </c:tx>
              <c:dLblPos val="bestFit"/>
              <c:showLegendKey val="1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A-CE2C-40FF-83C9-352A3BF3F89C}"/>
                </c:ext>
              </c:extLst>
            </c:dLbl>
            <c:dLbl>
              <c:idx val="8"/>
              <c:tx>
                <c:rich>
                  <a:bodyPr/>
                  <a:lstStyle/>
                  <a:p>
                    <a:r>
                      <a:rPr lang="ru-RU" sz="1400" b="1" baseline="0" dirty="0">
                        <a:solidFill>
                          <a:schemeClr val="tx1"/>
                        </a:solidFill>
                      </a:rPr>
                      <a:t>12 737,9</a:t>
                    </a:r>
                  </a:p>
                  <a:p>
                    <a:r>
                      <a:rPr lang="ru-RU" sz="1400" b="1" baseline="0" dirty="0">
                        <a:solidFill>
                          <a:schemeClr val="tx1"/>
                        </a:solidFill>
                      </a:rPr>
                      <a:t>Прочие расходы</a:t>
                    </a:r>
                  </a:p>
                  <a:p>
                    <a:r>
                      <a:rPr lang="ru-RU" sz="1400" b="1" baseline="0" dirty="0">
                        <a:solidFill>
                          <a:schemeClr val="tx1"/>
                        </a:solidFill>
                      </a:rPr>
                      <a:t>13,7 %</a:t>
                    </a:r>
                    <a:endParaRPr lang="ru-RU" dirty="0"/>
                  </a:p>
                </c:rich>
              </c:tx>
              <c:dLblPos val="bestFit"/>
              <c:showLegendKey val="1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B-CE2C-40FF-83C9-352A3BF3F89C}"/>
                </c:ext>
              </c:extLst>
            </c:dLbl>
            <c:numFmt formatCode="0.0%" sourceLinked="0"/>
            <c:spPr>
              <a:solidFill>
                <a:prstClr val="white"/>
              </a:solidFill>
              <a:ln>
                <a:solidFill>
                  <a:prstClr val="black">
                    <a:lumMod val="25000"/>
                    <a:lumOff val="75000"/>
                  </a:prst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BY"/>
              </a:p>
            </c:txPr>
            <c:dLblPos val="bestFit"/>
            <c:showLegendKey val="1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  <c15:showDataLabelsRange val="1"/>
              </c:ext>
            </c:extLst>
          </c:dLbls>
          <c:cat>
            <c:strRef>
              <c:f>Лист1!$A$2:$A$10</c:f>
              <c:strCache>
                <c:ptCount val="9"/>
                <c:pt idx="0">
                  <c:v>Заработная плата с начислениями</c:v>
                </c:pt>
                <c:pt idx="1">
                  <c:v>Лекарственные средства и изделия медицинского назначения</c:v>
                </c:pt>
                <c:pt idx="2">
                  <c:v>Оплата коммунальных услуг</c:v>
                </c:pt>
                <c:pt idx="3">
                  <c:v>Субсидии</c:v>
                </c:pt>
                <c:pt idx="4">
                  <c:v>Трансферты населению</c:v>
                </c:pt>
                <c:pt idx="5">
                  <c:v>Продукты питания</c:v>
                </c:pt>
                <c:pt idx="6">
                  <c:v>Капитальные расходы</c:v>
                </c:pt>
                <c:pt idx="7">
                  <c:v>Обслуживание долга органов местного управления  и самоуправления</c:v>
                </c:pt>
                <c:pt idx="8">
                  <c:v>Прочие расходы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36070</c:v>
                </c:pt>
                <c:pt idx="1">
                  <c:v>1183.3</c:v>
                </c:pt>
                <c:pt idx="2">
                  <c:v>5924.7</c:v>
                </c:pt>
                <c:pt idx="3">
                  <c:v>4125.3</c:v>
                </c:pt>
                <c:pt idx="4">
                  <c:v>2815.9</c:v>
                </c:pt>
                <c:pt idx="5">
                  <c:v>2146.6999999999998</c:v>
                </c:pt>
                <c:pt idx="6">
                  <c:v>10077.700000000001</c:v>
                </c:pt>
                <c:pt idx="7">
                  <c:v>199.7</c:v>
                </c:pt>
                <c:pt idx="8">
                  <c:v>11305.2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E2C-40FF-83C9-352A3BF3F89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BY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2200" b="1" i="1" u="none" strike="noStrike" baseline="0" dirty="0">
                <a:effectLst/>
              </a:rPr>
              <a:t>Структура расходов по функциональной классификации за  1 полугодие 20</a:t>
            </a:r>
            <a:r>
              <a:rPr lang="en-US" sz="2200" b="1" i="1" u="none" strike="noStrike" baseline="0" dirty="0">
                <a:effectLst/>
              </a:rPr>
              <a:t>20</a:t>
            </a:r>
            <a:r>
              <a:rPr lang="ru-RU" sz="2200" b="1" i="1" u="none" strike="noStrike" baseline="0" dirty="0">
                <a:effectLst/>
              </a:rPr>
              <a:t> года</a:t>
            </a:r>
            <a:endParaRPr lang="ru-RU" sz="2200" b="1" i="0" u="none" strike="noStrike" baseline="0" dirty="0">
              <a:effectLst/>
            </a:endParaRPr>
          </a:p>
        </c:rich>
      </c:tx>
      <c:layout>
        <c:manualLayout>
          <c:xMode val="edge"/>
          <c:yMode val="edge"/>
          <c:x val="0.12352688781002362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BY"/>
        </a:p>
      </c:txPr>
    </c:title>
    <c:autoTitleDeleted val="0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"/>
          <c:y val="1.916739853709515E-3"/>
          <c:w val="0.70414632244425257"/>
          <c:h val="0.99748043918127371"/>
        </c:manualLayout>
      </c:layout>
      <c:pie3DChart>
        <c:varyColors val="1"/>
        <c:dLbls>
          <c:dLblPos val="bestFit"/>
          <c:showLegendKey val="0"/>
          <c:showVal val="0"/>
          <c:showCatName val="0"/>
          <c:showSerName val="0"/>
          <c:showPercent val="1"/>
          <c:showBubbleSize val="0"/>
          <c:showLeaderLines val="0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BY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200" b="1" i="0" u="none" strike="noStrike" kern="1200" baseline="0">
                <a:solidFill>
                  <a:prstClr val="black">
                    <a:lumMod val="75000"/>
                    <a:lumOff val="2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ru-RU" sz="2800" b="1" i="1" baseline="0" dirty="0">
                <a:effectLst/>
              </a:rPr>
              <a:t>Структура расходов по функциональной классификации за   20</a:t>
            </a:r>
            <a:r>
              <a:rPr lang="en-US" sz="2800" b="1" i="1" baseline="0" dirty="0">
                <a:effectLst/>
              </a:rPr>
              <a:t>2</a:t>
            </a:r>
            <a:r>
              <a:rPr lang="be-BY" sz="2800" b="1" i="1" baseline="0" dirty="0">
                <a:effectLst/>
              </a:rPr>
              <a:t>2</a:t>
            </a:r>
            <a:r>
              <a:rPr lang="ru-RU" sz="2800" b="1" i="1" baseline="0" dirty="0">
                <a:effectLst/>
              </a:rPr>
              <a:t> года</a:t>
            </a:r>
            <a:endParaRPr lang="ru-RU" sz="2800" dirty="0">
              <a:effectLst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>
                <a:solidFill>
                  <a:prstClr val="black">
                    <a:lumMod val="75000"/>
                    <a:lumOff val="25000"/>
                  </a:prstClr>
                </a:solidFill>
              </a:defRPr>
            </a:pPr>
            <a:endParaRPr lang="ru-RU" dirty="0"/>
          </a:p>
        </c:rich>
      </c:tx>
      <c:layout>
        <c:manualLayout>
          <c:xMode val="edge"/>
          <c:yMode val="edge"/>
          <c:x val="0.14244130247759529"/>
          <c:y val="0"/>
        </c:manualLayout>
      </c:layout>
      <c:overlay val="1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sz="2200" b="1" i="0" u="none" strike="noStrike" kern="1200" baseline="0">
              <a:solidFill>
                <a:prstClr val="black">
                  <a:lumMod val="75000"/>
                  <a:lumOff val="25000"/>
                </a:prstClr>
              </a:solidFill>
              <a:latin typeface="+mn-lt"/>
              <a:ea typeface="+mn-ea"/>
              <a:cs typeface="+mn-cs"/>
            </a:defRPr>
          </a:pPr>
          <a:endParaRPr lang="ru-BY"/>
        </a:p>
      </c:txPr>
    </c:title>
    <c:autoTitleDeleted val="0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"/>
          <c:y val="0.13908634282390536"/>
          <c:w val="0.60736739828716935"/>
          <c:h val="0.84609884020105575"/>
        </c:manualLayout>
      </c:layout>
      <c:pie3DChart>
        <c:varyColors val="1"/>
        <c:ser>
          <c:idx val="0"/>
          <c:order val="0"/>
          <c:explosion val="24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9B6F-40F0-9BC1-FFF9D00B91B4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D-9B6F-40F0-9BC1-FFF9D00B91B4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A-9B6F-40F0-9BC1-FFF9D00B91B4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C-9B6F-40F0-9BC1-FFF9D00B91B4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9-9B6F-40F0-9BC1-FFF9D00B91B4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8-9B6F-40F0-9BC1-FFF9D00B91B4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2-9B6F-40F0-9BC1-FFF9D00B91B4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7-9B6F-40F0-9BC1-FFF9D00B91B4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6-9B6F-40F0-9BC1-FFF9D00B91B4}"/>
              </c:ext>
            </c:extLst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9B6F-40F0-9BC1-FFF9D00B91B4}"/>
              </c:ext>
            </c:extLst>
          </c:dPt>
          <c:dPt>
            <c:idx val="10"/>
            <c:bubble3D val="0"/>
            <c:spPr>
              <a:solidFill>
                <a:schemeClr val="accent5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B-9B6F-40F0-9BC1-FFF9D00B91B4}"/>
              </c:ext>
            </c:extLst>
          </c:dPt>
          <c:dLbls>
            <c:dLbl>
              <c:idx val="0"/>
              <c:layout>
                <c:manualLayout>
                  <c:x val="-8.662904808635917E-2"/>
                  <c:y val="-2.5830858243053097E-2"/>
                </c:manualLayout>
              </c:layout>
              <c:tx>
                <c:rich>
                  <a:bodyPr/>
                  <a:lstStyle/>
                  <a:p>
                    <a:r>
                      <a:rPr lang="en-US" baseline="0" dirty="0"/>
                      <a:t>8 392,2</a:t>
                    </a:r>
                  </a:p>
                  <a:p>
                    <a:r>
                      <a:rPr lang="en-US" baseline="0" dirty="0"/>
                      <a:t>9%</a:t>
                    </a:r>
                    <a:endParaRPr lang="en-US" dirty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9B6F-40F0-9BC1-FFF9D00B91B4}"/>
                </c:ext>
              </c:extLst>
            </c:dLbl>
            <c:dLbl>
              <c:idx val="1"/>
              <c:layout>
                <c:manualLayout>
                  <c:x val="-3.0547893979153837E-2"/>
                  <c:y val="-4.6334506610455906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13,2</a:t>
                    </a:r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D-9B6F-40F0-9BC1-FFF9D00B91B4}"/>
                </c:ext>
              </c:extLst>
            </c:dLbl>
            <c:dLbl>
              <c:idx val="2"/>
              <c:layout>
                <c:manualLayout>
                  <c:x val="2.3495004604151035E-2"/>
                  <c:y val="-4.5012109217280431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48,8</a:t>
                    </a:r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A-9B6F-40F0-9BC1-FFF9D00B91B4}"/>
                </c:ext>
              </c:extLst>
            </c:dLbl>
            <c:dLbl>
              <c:idx val="3"/>
              <c:layout>
                <c:manualLayout>
                  <c:x val="6.7703717473726083E-2"/>
                  <c:y val="-3.2095076129349136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3 036,2</a:t>
                    </a:r>
                  </a:p>
                  <a:p>
                    <a:r>
                      <a:rPr lang="en-US" dirty="0"/>
                      <a:t>3,3%</a:t>
                    </a:r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C-9B6F-40F0-9BC1-FFF9D00B91B4}"/>
                </c:ext>
              </c:extLst>
            </c:dLbl>
            <c:dLbl>
              <c:idx val="4"/>
              <c:layout>
                <c:manualLayout>
                  <c:x val="4.7791844816331121E-2"/>
                  <c:y val="3.3669879508585521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301,1</a:t>
                    </a:r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9-9B6F-40F0-9BC1-FFF9D00B91B4}"/>
                </c:ext>
              </c:extLst>
            </c:dLbl>
            <c:dLbl>
              <c:idx val="5"/>
              <c:layout>
                <c:manualLayout>
                  <c:x val="4.3398663283083963E-2"/>
                  <c:y val="2.5586472089016054E-2"/>
                </c:manualLayout>
              </c:layout>
              <c:tx>
                <c:rich>
                  <a:bodyPr/>
                  <a:lstStyle/>
                  <a:p>
                    <a:r>
                      <a:rPr lang="en-US" baseline="0" dirty="0"/>
                      <a:t>15 027,6</a:t>
                    </a:r>
                  </a:p>
                  <a:p>
                    <a:r>
                      <a:rPr lang="en-US" baseline="0" dirty="0"/>
                      <a:t>16,1%</a:t>
                    </a:r>
                    <a:endParaRPr lang="en-US" dirty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8-9B6F-40F0-9BC1-FFF9D00B91B4}"/>
                </c:ext>
              </c:extLst>
            </c:dLbl>
            <c:dLbl>
              <c:idx val="6"/>
              <c:layout>
                <c:manualLayout>
                  <c:x val="-7.998858689308426E-2"/>
                  <c:y val="-0.12023580055931773"/>
                </c:manualLayout>
              </c:layout>
              <c:tx>
                <c:rich>
                  <a:bodyPr/>
                  <a:lstStyle/>
                  <a:p>
                    <a:r>
                      <a:rPr lang="en-US" baseline="0" dirty="0"/>
                      <a:t>22 733</a:t>
                    </a:r>
                    <a:r>
                      <a:rPr lang="en-US" dirty="0"/>
                      <a:t>,2</a:t>
                    </a:r>
                    <a:r>
                      <a:rPr lang="en-US" baseline="0" dirty="0"/>
                      <a:t> </a:t>
                    </a:r>
                  </a:p>
                  <a:p>
                    <a:r>
                      <a:rPr lang="en-US" dirty="0"/>
                      <a:t>24,4%</a:t>
                    </a:r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2-9B6F-40F0-9BC1-FFF9D00B91B4}"/>
                </c:ext>
              </c:extLst>
            </c:dLbl>
            <c:dLbl>
              <c:idx val="7"/>
              <c:layout>
                <c:manualLayout>
                  <c:x val="3.0437437584571556E-2"/>
                  <c:y val="-2.5564162374476871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330" b="1" i="0" u="none" strike="noStrike" kern="1200" baseline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baseline="0" dirty="0"/>
                      <a:t>3 267</a:t>
                    </a:r>
                    <a:r>
                      <a:rPr lang="en-US" dirty="0"/>
                      <a:t>,3</a:t>
                    </a:r>
                  </a:p>
                  <a:p>
                    <a:pPr>
                      <a:defRPr/>
                    </a:pPr>
                    <a:r>
                      <a:rPr lang="en-US" dirty="0"/>
                      <a:t>3,5%</a:t>
                    </a:r>
                  </a:p>
                  <a:p>
                    <a:pPr>
                      <a:defRPr/>
                    </a:pPr>
                    <a:endParaRPr lang="en-US" dirty="0"/>
                  </a:p>
                </c:rich>
              </c:tx>
              <c:spPr>
                <a:pattFill prst="pct75">
                  <a:fgClr>
                    <a:schemeClr val="dk1">
                      <a:lumMod val="75000"/>
                      <a:lumOff val="25000"/>
                    </a:schemeClr>
                  </a:fgClr>
                  <a:bgClr>
                    <a:schemeClr val="dk1">
                      <a:lumMod val="65000"/>
                      <a:lumOff val="35000"/>
                    </a:schemeClr>
                  </a:bgClr>
                </a:pattFill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330" b="1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BY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3324802324123589E-2"/>
                      <c:h val="7.1676009284924069E-2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7-9B6F-40F0-9BC1-FFF9D00B91B4}"/>
                </c:ext>
              </c:extLst>
            </c:dLbl>
            <c:dLbl>
              <c:idx val="8"/>
              <c:layout>
                <c:manualLayout>
                  <c:x val="7.969720681500831E-3"/>
                  <c:y val="-7.838452586534353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2 108,8</a:t>
                    </a:r>
                    <a:endParaRPr lang="en-US" baseline="0" dirty="0"/>
                  </a:p>
                  <a:p>
                    <a:r>
                      <a:rPr lang="en-US" dirty="0"/>
                      <a:t>2,3%</a:t>
                    </a:r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9.2149382006199404E-2"/>
                      <c:h val="6.5685194763078839E-2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6-9B6F-40F0-9BC1-FFF9D00B91B4}"/>
                </c:ext>
              </c:extLst>
            </c:dLbl>
            <c:dLbl>
              <c:idx val="9"/>
              <c:layout>
                <c:manualLayout>
                  <c:x val="5.7998631724114076E-2"/>
                  <c:y val="3.3171410494518883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33 268,6</a:t>
                    </a:r>
                    <a:endParaRPr lang="en-US" baseline="0" dirty="0"/>
                  </a:p>
                  <a:p>
                    <a:r>
                      <a:rPr lang="en-US" dirty="0"/>
                      <a:t>35,7%</a:t>
                    </a:r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0414589755007284"/>
                      <c:h val="6.5685194763078839E-2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5-9B6F-40F0-9BC1-FFF9D00B91B4}"/>
                </c:ext>
              </c:extLst>
            </c:dLbl>
            <c:dLbl>
              <c:idx val="10"/>
              <c:layout>
                <c:manualLayout>
                  <c:x val="-7.9451003618473695E-2"/>
                  <c:y val="2.8371395213093498E-2"/>
                </c:manualLayout>
              </c:layout>
              <c:tx>
                <c:rich>
                  <a:bodyPr/>
                  <a:lstStyle/>
                  <a:p>
                    <a:r>
                      <a:rPr lang="en-US" baseline="0" dirty="0"/>
                      <a:t>4 944,8</a:t>
                    </a:r>
                    <a:endParaRPr lang="en-US" dirty="0"/>
                  </a:p>
                  <a:p>
                    <a:r>
                      <a:rPr lang="en-US" dirty="0"/>
                      <a:t>5,3%</a:t>
                    </a:r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B-9B6F-40F0-9BC1-FFF9D00B91B4}"/>
                </c:ext>
              </c:extLst>
            </c:dLbl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BY"/>
              </a:p>
            </c:txPr>
            <c:dLblPos val="ctr"/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Лист4!$B$4:$B$14</c:f>
              <c:strCache>
                <c:ptCount val="11"/>
                <c:pt idx="0">
                  <c:v>Общегосударственная деятельность</c:v>
                </c:pt>
                <c:pt idx="1">
                  <c:v>Национальная оборона</c:v>
                </c:pt>
                <c:pt idx="2">
                  <c:v>Судебная власть, правоохранительная  деятельность и обеспечение безопасности</c:v>
                </c:pt>
                <c:pt idx="3">
                  <c:v>Национальная экономика</c:v>
                </c:pt>
                <c:pt idx="4">
                  <c:v>Охрана окружающей среды</c:v>
                </c:pt>
                <c:pt idx="5">
                  <c:v>Жилищно-коммунальные услуги и жилищное строительство</c:v>
                </c:pt>
                <c:pt idx="6">
                  <c:v>Здравоохранение</c:v>
                </c:pt>
                <c:pt idx="7">
                  <c:v>Культура и искусства, кинематография, средства массовой информации</c:v>
                </c:pt>
                <c:pt idx="8">
                  <c:v>Физическая культура и  спорт</c:v>
                </c:pt>
                <c:pt idx="9">
                  <c:v>Образование</c:v>
                </c:pt>
                <c:pt idx="10">
                  <c:v>Социальная политика</c:v>
                </c:pt>
              </c:strCache>
            </c:strRef>
          </c:cat>
          <c:val>
            <c:numRef>
              <c:f>Лист4!$C$4:$C$14</c:f>
              <c:numCache>
                <c:formatCode>#,##0.0</c:formatCode>
                <c:ptCount val="11"/>
                <c:pt idx="0">
                  <c:v>8392.2000000000007</c:v>
                </c:pt>
                <c:pt idx="1">
                  <c:v>13.2</c:v>
                </c:pt>
                <c:pt idx="2">
                  <c:v>48.8</c:v>
                </c:pt>
                <c:pt idx="3">
                  <c:v>3036.2</c:v>
                </c:pt>
                <c:pt idx="4">
                  <c:v>301.10000000000002</c:v>
                </c:pt>
                <c:pt idx="5">
                  <c:v>15027.6</c:v>
                </c:pt>
                <c:pt idx="6" formatCode="General">
                  <c:v>22733.200000000001</c:v>
                </c:pt>
                <c:pt idx="7" formatCode="General">
                  <c:v>3267.3</c:v>
                </c:pt>
                <c:pt idx="8">
                  <c:v>2108.8000000000002</c:v>
                </c:pt>
                <c:pt idx="9" formatCode="General">
                  <c:v>33268.6</c:v>
                </c:pt>
                <c:pt idx="10" formatCode="General">
                  <c:v>4944.8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9B6F-40F0-9BC1-FFF9D00B91B4}"/>
            </c:ext>
          </c:extLst>
        </c:ser>
        <c:ser>
          <c:idx val="1"/>
          <c:order val="1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17-125D-420F-80AA-8E819B04EED6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19-125D-420F-80AA-8E819B04EED6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1B-125D-420F-80AA-8E819B04EED6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1D-125D-420F-80AA-8E819B04EED6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1F-125D-420F-80AA-8E819B04EED6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21-125D-420F-80AA-8E819B04EED6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23-125D-420F-80AA-8E819B04EED6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25-125D-420F-80AA-8E819B04EED6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27-125D-420F-80AA-8E819B04EED6}"/>
              </c:ext>
            </c:extLst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29-125D-420F-80AA-8E819B04EED6}"/>
              </c:ext>
            </c:extLst>
          </c:dPt>
          <c:dPt>
            <c:idx val="10"/>
            <c:bubble3D val="0"/>
            <c:spPr>
              <a:solidFill>
                <a:schemeClr val="accent5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2B-125D-420F-80AA-8E819B04EED6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BY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Лист4!$B$4:$B$14</c:f>
              <c:strCache>
                <c:ptCount val="11"/>
                <c:pt idx="0">
                  <c:v>Общегосударственная деятельность</c:v>
                </c:pt>
                <c:pt idx="1">
                  <c:v>Национальная оборона</c:v>
                </c:pt>
                <c:pt idx="2">
                  <c:v>Судебная власть, правоохранительная  деятельность и обеспечение безопасности</c:v>
                </c:pt>
                <c:pt idx="3">
                  <c:v>Национальная экономика</c:v>
                </c:pt>
                <c:pt idx="4">
                  <c:v>Охрана окружающей среды</c:v>
                </c:pt>
                <c:pt idx="5">
                  <c:v>Жилищно-коммунальные услуги и жилищное строительство</c:v>
                </c:pt>
                <c:pt idx="6">
                  <c:v>Здравоохранение</c:v>
                </c:pt>
                <c:pt idx="7">
                  <c:v>Культура и искусства, кинематография, средства массовой информации</c:v>
                </c:pt>
                <c:pt idx="8">
                  <c:v>Физическая культура и  спорт</c:v>
                </c:pt>
                <c:pt idx="9">
                  <c:v>Образование</c:v>
                </c:pt>
                <c:pt idx="10">
                  <c:v>Социальная политика</c:v>
                </c:pt>
              </c:strCache>
            </c:strRef>
          </c:cat>
          <c:val>
            <c:numRef>
              <c:f>Лист4!$D$4:$D$14</c:f>
              <c:numCache>
                <c:formatCode>0.0</c:formatCode>
                <c:ptCount val="11"/>
                <c:pt idx="0">
                  <c:v>9.0101329370916172</c:v>
                </c:pt>
                <c:pt idx="1">
                  <c:v>1.417193998827594E-2</c:v>
                </c:pt>
                <c:pt idx="3">
                  <c:v>3.2597609236669247</c:v>
                </c:pt>
                <c:pt idx="4">
                  <c:v>0.32327054018711254</c:v>
                </c:pt>
                <c:pt idx="5">
                  <c:v>16.134109497561784</c:v>
                </c:pt>
                <c:pt idx="6">
                  <c:v>24.40708682889959</c:v>
                </c:pt>
                <c:pt idx="7">
                  <c:v>3.5078772366434836</c:v>
                </c:pt>
                <c:pt idx="8">
                  <c:v>2.2640747763088109</c:v>
                </c:pt>
                <c:pt idx="9">
                  <c:v>35.718227476814917</c:v>
                </c:pt>
                <c:pt idx="10">
                  <c:v>5.3088946101535504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9B6F-40F0-9BC1-FFF9D00B91B4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9118704958216803"/>
          <c:y val="0.13314189751267097"/>
          <c:w val="0.30744035138535231"/>
          <c:h val="0.86315439824356932"/>
        </c:manualLayout>
      </c:layout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BY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BY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3-02-13T10:53:49.447" idx="1">
    <p:pos x="190" y="3903"/>
    <p:text/>
    <p:extLst>
      <p:ext uri="{C676402C-5697-4E1C-873F-D02D1690AC5C}">
        <p15:threadingInfo xmlns:p15="http://schemas.microsoft.com/office/powerpoint/2012/main" timeZoneBias="-180"/>
      </p:ext>
    </p:extLst>
  </p:cm>
</p:cmLst>
</file>

<file path=ppt/drawing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0.97649</cdr:x>
      <cdr:y>0.13046</cdr:y>
    </cdr:to>
    <cdr:pic>
      <cdr:nvPicPr>
        <cdr:cNvPr id="3" name="chart">
          <a:extLst xmlns:a="http://schemas.openxmlformats.org/drawingml/2006/main">
            <a:ext uri="{FF2B5EF4-FFF2-40B4-BE49-F238E27FC236}">
              <a16:creationId xmlns:a16="http://schemas.microsoft.com/office/drawing/2014/main" id="{93888E45-B085-4AE4-A695-7EE8693B5A52}"/>
            </a:ext>
          </a:extLst>
        </cdr:cNvPr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0" y="0"/>
          <a:ext cx="8928992" cy="888873"/>
        </a:xfrm>
        <a:prstGeom xmlns:a="http://schemas.openxmlformats.org/drawingml/2006/main" prst="rect">
          <a:avLst/>
        </a:prstGeom>
      </cdr:spPr>
    </cdr:pic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0.91132</cdr:x>
      <cdr:y>0.10671</cdr:y>
    </cdr:from>
    <cdr:to>
      <cdr:x>1</cdr:x>
      <cdr:y>0.15027</cdr:y>
    </cdr:to>
    <cdr:pic>
      <cdr:nvPicPr>
        <cdr:cNvPr id="2" name="chart">
          <a:extLst xmlns:a="http://schemas.openxmlformats.org/drawingml/2006/main">
            <a:ext uri="{FF2B5EF4-FFF2-40B4-BE49-F238E27FC236}">
              <a16:creationId xmlns:a16="http://schemas.microsoft.com/office/drawing/2014/main" id="{C15B3C7D-442F-4243-96CC-1CD8D365B674}"/>
            </a:ext>
          </a:extLst>
        </cdr:cNvPr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8432024" y="731837"/>
          <a:ext cx="820496" cy="298730"/>
        </a:xfrm>
        <a:prstGeom xmlns:a="http://schemas.openxmlformats.org/drawingml/2006/main" prst="rect">
          <a:avLst/>
        </a:prstGeom>
      </cdr:spPr>
    </cdr:pic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254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3852" y="0"/>
            <a:ext cx="297254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fld id="{D7FDCC0C-1C1B-4752-90A6-282875E8ADB1}" type="datetimeFigureOut">
              <a:rPr lang="ru-RU"/>
              <a:pPr>
                <a:defRPr/>
              </a:pPr>
              <a:t>07.03.2023</a:t>
            </a:fld>
            <a:endParaRPr lang="ru-RU"/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72547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3852" y="9428163"/>
            <a:ext cx="2972547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fld id="{0DE10563-AE9C-4AAD-98C3-DFAE8A3BBE8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84870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254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3852" y="0"/>
            <a:ext cx="297254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fld id="{899B4DE7-72A1-4CE1-8CD1-6FF709ADEA07}" type="datetimeFigureOut">
              <a:rPr lang="ru-RU"/>
              <a:pPr>
                <a:defRPr/>
              </a:pPr>
              <a:t>07.03.2023</a:t>
            </a:fld>
            <a:endParaRPr lang="ru-RU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47738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480" y="4716465"/>
            <a:ext cx="5487041" cy="4465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194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72547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4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3852" y="9428163"/>
            <a:ext cx="2972547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fld id="{5B296C65-67C7-433B-A8E5-48AE6DC004B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758745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C6EEF2-ECF2-4F6A-A0F8-B7BCF001A6D2}" type="datetime1">
              <a:rPr lang="ru-RU"/>
              <a:pPr>
                <a:defRPr/>
              </a:pPr>
              <a:t>07.03.2023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A8D539-BA8B-414D-88FA-71922B27D30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72913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C11847-D463-43D5-A858-08AD192FE0AB}" type="datetime1">
              <a:rPr lang="ru-RU"/>
              <a:pPr>
                <a:defRPr/>
              </a:pPr>
              <a:t>07.03.2023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2729B6-903C-4E06-9E25-37B67A19BD0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0912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CF0FD5-04ED-4C6D-BD10-9FEB09128D79}" type="datetime1">
              <a:rPr lang="ru-RU"/>
              <a:pPr>
                <a:defRPr/>
              </a:pPr>
              <a:t>07.03.2023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A808E9-712F-46A6-A4C2-690BB7C7147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10441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75DFE0-8175-405C-B94B-CB890A0BEA1B}" type="datetime1">
              <a:rPr lang="ru-RU"/>
              <a:pPr>
                <a:defRPr/>
              </a:pPr>
              <a:t>07.03.2023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1EDECC-D619-410A-8535-A784E0EEE48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19639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A49DAD-CBE3-488B-B99B-6D4CEB56B972}" type="datetime1">
              <a:rPr lang="ru-RU"/>
              <a:pPr>
                <a:defRPr/>
              </a:pPr>
              <a:t>07.03.2023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2E71ED-FC13-40BD-81EF-AC1CF6263BC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23142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668E61-1F4E-4212-8D78-9C8F95176ABB}" type="datetime1">
              <a:rPr lang="ru-RU"/>
              <a:pPr>
                <a:defRPr/>
              </a:pPr>
              <a:t>07.03.2023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F06939-837F-4B7D-A750-2C08D857737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25521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6E4CE5-21CF-4DE0-9FB0-57E91443CF78}" type="datetime1">
              <a:rPr lang="ru-RU"/>
              <a:pPr>
                <a:defRPr/>
              </a:pPr>
              <a:t>07.03.2023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268B05-A156-4A61-9C81-2B9DB37ED64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76186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19EA80-D8A2-4743-9016-3B30B92C87A6}" type="datetime1">
              <a:rPr lang="ru-RU"/>
              <a:pPr>
                <a:defRPr/>
              </a:pPr>
              <a:t>07.03.2023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17BE92-0A1C-46F7-BF57-0FC34C6CA0B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98824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A99266-8D37-4F9F-8812-89F57585671F}" type="datetime1">
              <a:rPr lang="ru-RU"/>
              <a:pPr>
                <a:defRPr/>
              </a:pPr>
              <a:t>07.03.2023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35E31F-6D4A-444B-82B9-7BAF0E993A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49744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A459A8-5DAF-446F-864D-02F7957DFA61}" type="datetime1">
              <a:rPr lang="ru-RU"/>
              <a:pPr>
                <a:defRPr/>
              </a:pPr>
              <a:t>07.03.2023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7CCD88-C860-4E39-8A5E-A977D39963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61545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D9AC9D-D2D1-44D4-B848-F76470005D2A}" type="datetime1">
              <a:rPr lang="ru-RU"/>
              <a:pPr>
                <a:defRPr/>
              </a:pPr>
              <a:t>07.03.2023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931416-EC55-4B9C-8C6F-D74D0D11B6A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11478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6B9E568-2788-47CB-8F11-D9AF7C8A67CA}" type="datetime1">
              <a:rPr lang="ru-RU"/>
              <a:pPr>
                <a:defRPr/>
              </a:pPr>
              <a:t>07.03.2023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789EC45-DA62-44B7-A264-4E25007709F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WordArt 3"/>
          <p:cNvSpPr>
            <a:spLocks noGrp="1" noChangeArrowheads="1" noChangeShapeType="1" noTextEdit="1"/>
          </p:cNvSpPr>
          <p:nvPr/>
        </p:nvSpPr>
        <p:spPr bwMode="auto">
          <a:xfrm>
            <a:off x="467544" y="836712"/>
            <a:ext cx="8001000" cy="4929187"/>
          </a:xfrm>
          <a:prstGeom prst="rect">
            <a:avLst/>
          </a:prstGeom>
        </p:spPr>
        <p:txBody>
          <a:bodyPr wrap="none" fromWordArt="1" anchor="ctr"/>
          <a:lstStyle/>
          <a:p>
            <a:pPr algn="ctr" eaLnBrk="0" hangingPunct="0">
              <a:buFont typeface="Arial" pitchFamily="34" charset="0"/>
              <a:buChar char="•"/>
              <a:defRPr/>
            </a:pPr>
            <a:r>
              <a:rPr lang="ru-RU" sz="3600" kern="10" dirty="0">
                <a:ln w="12700" algn="ctr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17365D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/>
                <a:ea typeface="+mj-ea"/>
                <a:cs typeface="+mj-cs"/>
              </a:rPr>
              <a:t>БЮЛЛЕТЕНЬ</a:t>
            </a:r>
          </a:p>
          <a:p>
            <a:pPr algn="ctr" eaLnBrk="0" hangingPunct="0">
              <a:defRPr/>
            </a:pPr>
            <a:r>
              <a:rPr lang="ru-RU" sz="3600" kern="10" dirty="0">
                <a:ln w="12700" algn="ctr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17365D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/>
                <a:ea typeface="+mj-ea"/>
                <a:cs typeface="+mj-cs"/>
              </a:rPr>
              <a:t>ОБ ИСПОЛЬЗОВАНИИ БЮДЖЕТА</a:t>
            </a:r>
          </a:p>
          <a:p>
            <a:pPr algn="ctr" eaLnBrk="0" hangingPunct="0">
              <a:defRPr/>
            </a:pPr>
            <a:r>
              <a:rPr lang="ru-RU" sz="3600" kern="10" dirty="0">
                <a:ln w="12700" algn="ctr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17365D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/>
                <a:ea typeface="+mj-ea"/>
                <a:cs typeface="+mj-cs"/>
              </a:rPr>
              <a:t>  НОВОГРУДСКОГО  </a:t>
            </a:r>
          </a:p>
          <a:p>
            <a:pPr algn="ctr" eaLnBrk="0" hangingPunct="0">
              <a:defRPr/>
            </a:pPr>
            <a:r>
              <a:rPr lang="ru-RU" sz="3600" kern="10" dirty="0">
                <a:ln w="12700" algn="ctr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17365D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/>
                <a:ea typeface="+mj-ea"/>
                <a:cs typeface="+mj-cs"/>
              </a:rPr>
              <a:t>РАЙОНА</a:t>
            </a:r>
            <a:br>
              <a:rPr lang="ru-RU" sz="3600" kern="10" dirty="0">
                <a:ln w="12700" algn="ctr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17365D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/>
                <a:ea typeface="+mj-ea"/>
                <a:cs typeface="+mj-cs"/>
              </a:rPr>
            </a:br>
            <a:r>
              <a:rPr lang="ru-RU" sz="3600" kern="10" dirty="0">
                <a:ln w="12700" algn="ctr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17365D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/>
                <a:ea typeface="+mj-ea"/>
                <a:cs typeface="+mj-cs"/>
              </a:rPr>
              <a:t>за 2022  год</a:t>
            </a:r>
          </a:p>
        </p:txBody>
      </p:sp>
    </p:spTree>
    <p:extLst>
      <p:ext uri="{BB962C8B-B14F-4D97-AF65-F5344CB8AC3E}">
        <p14:creationId xmlns:p14="http://schemas.microsoft.com/office/powerpoint/2010/main" val="39019763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>
          <a:xfrm>
            <a:off x="13491" y="188640"/>
            <a:ext cx="8643937" cy="792088"/>
          </a:xfrm>
        </p:spPr>
        <p:txBody>
          <a:bodyPr/>
          <a:lstStyle/>
          <a:p>
            <a:pPr eaLnBrk="1" hangingPunct="1"/>
            <a:r>
              <a:rPr lang="ru-RU" sz="2800" b="1" dirty="0">
                <a:solidFill>
                  <a:schemeClr val="accent2">
                    <a:lumMod val="75000"/>
                  </a:schemeClr>
                </a:solidFill>
              </a:rPr>
              <a:t>Доходы бюджета</a:t>
            </a: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>
                <a:solidFill>
                  <a:schemeClr val="accent2">
                    <a:lumMod val="75000"/>
                  </a:schemeClr>
                </a:solidFill>
              </a:rPr>
              <a:t>Новогрудского</a:t>
            </a:r>
            <a:r>
              <a:rPr lang="ru-RU" sz="2800" b="1" dirty="0">
                <a:solidFill>
                  <a:schemeClr val="accent2">
                    <a:lumMod val="75000"/>
                  </a:schemeClr>
                </a:solidFill>
              </a:rPr>
              <a:t> района </a:t>
            </a:r>
            <a:br>
              <a:rPr lang="ru-RU" sz="2800" b="1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2800" b="1" dirty="0">
                <a:solidFill>
                  <a:schemeClr val="accent2">
                    <a:lumMod val="75000"/>
                  </a:schemeClr>
                </a:solidFill>
              </a:rPr>
              <a:t>за 20</a:t>
            </a:r>
            <a:r>
              <a:rPr lang="en-US" sz="2800" b="1" dirty="0">
                <a:solidFill>
                  <a:schemeClr val="accent2">
                    <a:lumMod val="75000"/>
                  </a:schemeClr>
                </a:solidFill>
              </a:rPr>
              <a:t>22</a:t>
            </a:r>
            <a:r>
              <a:rPr lang="ru-RU" sz="2800" b="1" dirty="0">
                <a:solidFill>
                  <a:schemeClr val="accent2">
                    <a:lumMod val="75000"/>
                  </a:schemeClr>
                </a:solidFill>
              </a:rPr>
              <a:t> год</a:t>
            </a:r>
          </a:p>
        </p:txBody>
      </p:sp>
      <p:graphicFrame>
        <p:nvGraphicFramePr>
          <p:cNvPr id="3239" name="Group 167"/>
          <p:cNvGraphicFramePr>
            <a:graphicFrameLocks noGrp="1"/>
          </p:cNvGraphicFramePr>
          <p:nvPr/>
        </p:nvGraphicFramePr>
        <p:xfrm>
          <a:off x="251520" y="835025"/>
          <a:ext cx="8892479" cy="5605928"/>
        </p:xfrm>
        <a:graphic>
          <a:graphicData uri="http://schemas.openxmlformats.org/drawingml/2006/table">
            <a:tbl>
              <a:tblPr/>
              <a:tblGrid>
                <a:gridCol w="34580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684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668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2875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1446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4148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1440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48486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4649" marR="4649" marT="4649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4649" marR="4649" marT="4649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4649" marR="4649" marT="4649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4649" marR="4649" marT="4649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4649" marR="4649" marT="4649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тыс. руб.</a:t>
                      </a:r>
                    </a:p>
                  </a:txBody>
                  <a:tcPr marL="4649" marR="4649" marT="4649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8486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Источники доходов</a:t>
                      </a:r>
                    </a:p>
                  </a:txBody>
                  <a:tcPr marL="4649" marR="4649" marT="4649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План доходов по бюджету</a:t>
                      </a:r>
                    </a:p>
                  </a:txBody>
                  <a:tcPr marL="4649" marR="4649" marT="4649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Уточн</a:t>
                      </a: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. план на  год</a:t>
                      </a:r>
                    </a:p>
                  </a:txBody>
                  <a:tcPr marL="4649" marR="4649" marT="4649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Факти-чески</a:t>
                      </a: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ru-RU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испол-нено</a:t>
                      </a: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4649" marR="4649" marT="4649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% выполнения</a:t>
                      </a:r>
                    </a:p>
                  </a:txBody>
                  <a:tcPr marL="4649" marR="4649" marT="4649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Уд. вес в общем объеме доходов</a:t>
                      </a:r>
                    </a:p>
                  </a:txBody>
                  <a:tcPr marL="4649" marR="4649" marT="4649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7999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к  годовому плану</a:t>
                      </a:r>
                    </a:p>
                  </a:txBody>
                  <a:tcPr marL="4649" marR="4649" marT="4649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к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уровню прошлого года</a:t>
                      </a:r>
                    </a:p>
                  </a:txBody>
                  <a:tcPr marL="4649" marR="4649" marT="4649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3361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Налоговые доходы</a:t>
                      </a:r>
                    </a:p>
                  </a:txBody>
                  <a:tcPr marL="4649" marR="4649" marT="464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46</a:t>
                      </a: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942,1</a:t>
                      </a:r>
                      <a:endParaRPr kumimoji="0" lang="ru-RU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527" marR="9527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51</a:t>
                      </a: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888,6</a:t>
                      </a:r>
                      <a:endParaRPr kumimoji="0" lang="ru-RU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53</a:t>
                      </a: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020,7</a:t>
                      </a:r>
                      <a:endParaRPr kumimoji="0" lang="ru-RU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02,2</a:t>
                      </a:r>
                      <a:endParaRPr kumimoji="0" lang="ru-RU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119,7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92,</a:t>
                      </a: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</a:t>
                      </a:r>
                      <a:endParaRPr kumimoji="0" lang="ru-RU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3767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Подоходный налог</a:t>
                      </a:r>
                    </a:p>
                  </a:txBody>
                  <a:tcPr marL="4649" marR="4649" marT="464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879,8</a:t>
                      </a: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527" marR="9527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504,1</a:t>
                      </a: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605,9</a:t>
                      </a: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100,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111,9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48,3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33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Налог на прибыль </a:t>
                      </a:r>
                    </a:p>
                  </a:txBody>
                  <a:tcPr marL="4649" marR="4649" marT="464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4 353,0</a:t>
                      </a:r>
                    </a:p>
                  </a:txBody>
                  <a:tcPr marL="9527" marR="9527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9 427,7</a:t>
                      </a:r>
                    </a:p>
                  </a:txBody>
                  <a:tcPr marL="9527" marR="9527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10 081,5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106,9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213,6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17,7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33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Налог на добавленную стоимость</a:t>
                      </a:r>
                    </a:p>
                  </a:txBody>
                  <a:tcPr marL="4649" marR="4649" marT="464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6 752,3</a:t>
                      </a:r>
                    </a:p>
                  </a:txBody>
                  <a:tcPr marL="9527" marR="9527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6 552,3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6 723,8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102,6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106,7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11,8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3361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Земельный налог</a:t>
                      </a:r>
                    </a:p>
                  </a:txBody>
                  <a:tcPr marL="4649" marR="4649" marT="464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30,0</a:t>
                      </a:r>
                    </a:p>
                  </a:txBody>
                  <a:tcPr marL="9527" marR="9527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707,1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773,3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109,4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112,1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1,4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3361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Налог на недвижимость</a:t>
                      </a:r>
                    </a:p>
                  </a:txBody>
                  <a:tcPr marL="4649" marR="4649" marT="464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2 950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,0</a:t>
                      </a: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527" marR="9527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2 701,6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2 726,1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100,9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96,8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4,8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533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Налог при </a:t>
                      </a:r>
                      <a:r>
                        <a:rPr kumimoji="0" lang="ru-RU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упрощ</a:t>
                      </a: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. системе </a:t>
                      </a:r>
                      <a:r>
                        <a:rPr kumimoji="0" lang="ru-RU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налогообл</a:t>
                      </a: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.</a:t>
                      </a:r>
                    </a:p>
                  </a:txBody>
                  <a:tcPr marL="4649" marR="4649" marT="464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2 950,0</a:t>
                      </a:r>
                    </a:p>
                  </a:txBody>
                  <a:tcPr marL="9527" marR="9527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2 457,5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2 462,0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100,2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86,0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4,3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533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Единый налог с индивид. </a:t>
                      </a:r>
                      <a:r>
                        <a:rPr kumimoji="0" lang="ru-RU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предпр</a:t>
                      </a: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.</a:t>
                      </a:r>
                    </a:p>
                  </a:txBody>
                  <a:tcPr marL="4649" marR="4649" marT="464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500,0</a:t>
                      </a:r>
                    </a:p>
                  </a:txBody>
                  <a:tcPr marL="9527" marR="9527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500,0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585,6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117,1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115,9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1,0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533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Единый налог для </a:t>
                      </a:r>
                      <a:r>
                        <a:rPr kumimoji="0" lang="ru-RU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произв.с</a:t>
                      </a: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/х </a:t>
                      </a:r>
                      <a:r>
                        <a:rPr kumimoji="0" lang="ru-RU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прод</a:t>
                      </a: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.</a:t>
                      </a:r>
                    </a:p>
                  </a:txBody>
                  <a:tcPr marL="4649" marR="4649" marT="464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1 450,0</a:t>
                      </a:r>
                    </a:p>
                  </a:txBody>
                  <a:tcPr marL="9527" marR="9527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1 680,0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1 680,0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100,0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121,4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2,9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533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Государственная пошлина</a:t>
                      </a:r>
                    </a:p>
                  </a:txBody>
                  <a:tcPr marL="4649" marR="4649" marT="464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165,0</a:t>
                      </a:r>
                    </a:p>
                  </a:txBody>
                  <a:tcPr marL="9527" marR="9527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176,0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182,6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103,8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113,7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0,3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9806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Неналоговые доходы</a:t>
                      </a:r>
                    </a:p>
                  </a:txBody>
                  <a:tcPr marL="4649" marR="4649" marT="464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3 746,6</a:t>
                      </a:r>
                    </a:p>
                  </a:txBody>
                  <a:tcPr marL="9527" marR="9527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3 826,5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4 078,3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106,6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114,4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7,1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533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Компенсации расходов государства</a:t>
                      </a:r>
                    </a:p>
                  </a:txBody>
                  <a:tcPr marL="4649" marR="4649" marT="465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2 095,8</a:t>
                      </a:r>
                    </a:p>
                  </a:txBody>
                  <a:tcPr marL="9527" marR="9527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1 892,6 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2 015,2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  106,5 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102,1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3,5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3375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Дивиденды, </a:t>
                      </a:r>
                      <a:r>
                        <a:rPr kumimoji="0" lang="ru-RU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отчисл.части</a:t>
                      </a: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прибыли УП</a:t>
                      </a:r>
                    </a:p>
                  </a:txBody>
                  <a:tcPr marL="4649" marR="4649" marT="465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300,0</a:t>
                      </a:r>
                    </a:p>
                  </a:txBody>
                  <a:tcPr marL="9527" marR="9527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390,5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391,4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100,2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166,0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0,7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533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Доходы от реализации имущества</a:t>
                      </a:r>
                    </a:p>
                  </a:txBody>
                  <a:tcPr marL="4649" marR="4649" marT="465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240,0</a:t>
                      </a:r>
                    </a:p>
                  </a:txBody>
                  <a:tcPr marL="9527" marR="9527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224,5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248,7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110,8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112,6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0,4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533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Плата за размещение рекламы</a:t>
                      </a:r>
                    </a:p>
                  </a:txBody>
                  <a:tcPr marL="4649" marR="4649" marT="465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90,0</a:t>
                      </a:r>
                    </a:p>
                  </a:txBody>
                  <a:tcPr marL="9527" marR="9527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90,0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94,6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105,1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112,1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0,2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53361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</a:rPr>
                        <a:t>ИТОГО ДОХОДОВ</a:t>
                      </a:r>
                    </a:p>
                  </a:txBody>
                  <a:tcPr marL="4649" marR="4649" marT="464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</a:rPr>
                        <a:t>50</a:t>
                      </a: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</a:rPr>
                        <a:t>688,7</a:t>
                      </a:r>
                    </a:p>
                  </a:txBody>
                  <a:tcPr marL="9527" marR="9527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</a:rPr>
                        <a:t>55 715,1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  <a:r>
                        <a:rPr kumimoji="0" lang="ru-RU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</a:rPr>
                        <a:t>099,0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</a:rPr>
                        <a:t>102,5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</a:rPr>
                        <a:t>119,2</a:t>
                      </a:r>
                      <a:endParaRPr kumimoji="0" lang="ru-RU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</a:rPr>
                        <a:t>100,0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</a:tbl>
          </a:graphicData>
        </a:graphic>
      </p:graphicFrame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7029450" y="28575"/>
            <a:ext cx="2133600" cy="365125"/>
          </a:xfrm>
        </p:spPr>
        <p:txBody>
          <a:bodyPr/>
          <a:lstStyle/>
          <a:p>
            <a:pPr>
              <a:defRPr/>
            </a:pPr>
            <a:fld id="{CC9345DE-F6E6-4FB0-B7BB-148840137CE0}" type="slidenum">
              <a:rPr lang="ru-RU" smtClean="0"/>
              <a:pPr>
                <a:defRPr/>
              </a:pPr>
              <a:t>2</a:t>
            </a:fld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792088"/>
          </a:xfrm>
        </p:spPr>
        <p:txBody>
          <a:bodyPr/>
          <a:lstStyle/>
          <a:p>
            <a:r>
              <a:rPr lang="ru-RU" sz="2800" b="1" dirty="0">
                <a:solidFill>
                  <a:schemeClr val="accent2">
                    <a:lumMod val="75000"/>
                  </a:schemeClr>
                </a:solidFill>
              </a:rPr>
              <a:t>Информация о платежах в бюджет по категориям плательщиков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975418" y="6463723"/>
            <a:ext cx="2133600" cy="365125"/>
          </a:xfrm>
        </p:spPr>
        <p:txBody>
          <a:bodyPr/>
          <a:lstStyle/>
          <a:p>
            <a:pPr>
              <a:defRPr/>
            </a:pPr>
            <a:fld id="{EBC380FC-131A-4973-A34E-2FAA708CC96D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  <p:graphicFrame>
        <p:nvGraphicFramePr>
          <p:cNvPr id="5" name="Содержимое 3"/>
          <p:cNvGraphicFramePr>
            <a:graphicFrameLocks noGrp="1"/>
          </p:cNvGraphicFramePr>
          <p:nvPr>
            <p:ph idx="1"/>
          </p:nvPr>
        </p:nvGraphicFramePr>
        <p:xfrm>
          <a:off x="467544" y="980732"/>
          <a:ext cx="8435280" cy="55446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640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912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4080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3914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56877"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/>
                        <a:t>  20</a:t>
                      </a:r>
                      <a:r>
                        <a:rPr lang="en-US" sz="1800" dirty="0"/>
                        <a:t>2</a:t>
                      </a:r>
                      <a:r>
                        <a:rPr lang="ru-RU" sz="1800" dirty="0"/>
                        <a:t>1 год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/>
                        <a:t>  20</a:t>
                      </a:r>
                      <a:r>
                        <a:rPr lang="en-US" sz="1800" dirty="0"/>
                        <a:t>2</a:t>
                      </a:r>
                      <a:r>
                        <a:rPr lang="ru-RU" sz="1800" dirty="0"/>
                        <a:t>2 год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err="1"/>
                        <a:t>Отклон</a:t>
                      </a:r>
                      <a:r>
                        <a:rPr lang="ru-RU" sz="1800" dirty="0"/>
                        <a:t>.</a:t>
                      </a:r>
                    </a:p>
                  </a:txBody>
                  <a:tcPr marT="45727" marB="45727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16359">
                <a:tc>
                  <a:txBody>
                    <a:bodyPr/>
                    <a:lstStyle/>
                    <a:p>
                      <a:r>
                        <a:rPr lang="ru-RU" sz="2000" dirty="0">
                          <a:solidFill>
                            <a:srgbClr val="C00000"/>
                          </a:solidFill>
                        </a:rPr>
                        <a:t>Всего поступило в бюджет,</a:t>
                      </a:r>
                      <a:r>
                        <a:rPr lang="ru-RU" sz="2000" baseline="0" dirty="0">
                          <a:solidFill>
                            <a:srgbClr val="C00000"/>
                          </a:solidFill>
                        </a:rPr>
                        <a:t> в том числе</a:t>
                      </a:r>
                      <a:endParaRPr lang="ru-RU" sz="2000" dirty="0">
                        <a:solidFill>
                          <a:srgbClr val="C00000"/>
                        </a:solidFill>
                      </a:endParaRP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b="1" dirty="0">
                          <a:solidFill>
                            <a:srgbClr val="C00000"/>
                          </a:solidFill>
                        </a:rPr>
                        <a:t>47 878,8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b="1">
                          <a:solidFill>
                            <a:srgbClr val="C00000"/>
                          </a:solidFill>
                        </a:rPr>
                        <a:t>57 </a:t>
                      </a:r>
                      <a:r>
                        <a:rPr lang="ru-RU" sz="2000" b="1" dirty="0">
                          <a:solidFill>
                            <a:srgbClr val="C00000"/>
                          </a:solidFill>
                        </a:rPr>
                        <a:t>099,0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b="1" dirty="0">
                          <a:solidFill>
                            <a:srgbClr val="C00000"/>
                          </a:solidFill>
                        </a:rPr>
                        <a:t>9 220,2</a:t>
                      </a:r>
                    </a:p>
                  </a:txBody>
                  <a:tcPr marT="45727" marB="45727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6877">
                <a:tc>
                  <a:txBody>
                    <a:bodyPr/>
                    <a:lstStyle/>
                    <a:p>
                      <a:r>
                        <a:rPr lang="ru-RU" sz="2000" dirty="0"/>
                        <a:t>Индивидуальные</a:t>
                      </a:r>
                      <a:r>
                        <a:rPr lang="ru-RU" sz="2000" baseline="0" dirty="0"/>
                        <a:t> предприниматели</a:t>
                      </a:r>
                      <a:endParaRPr lang="ru-RU" sz="200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b="1" dirty="0"/>
                        <a:t>2 452,8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b="1" dirty="0"/>
                        <a:t>3 248,5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b="1" dirty="0"/>
                        <a:t>795,7</a:t>
                      </a:r>
                    </a:p>
                  </a:txBody>
                  <a:tcPr marT="45727" marB="45727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16359">
                <a:tc>
                  <a:txBody>
                    <a:bodyPr/>
                    <a:lstStyle/>
                    <a:p>
                      <a:r>
                        <a:rPr lang="ru-RU" sz="2000" dirty="0"/>
                        <a:t>Предприятия малого и среднего бизнеса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b="1" dirty="0"/>
                        <a:t>8 188,3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b="1" dirty="0"/>
                        <a:t>8 666,0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b="1" dirty="0"/>
                        <a:t>477,7</a:t>
                      </a:r>
                    </a:p>
                  </a:txBody>
                  <a:tcPr marT="45727" marB="45727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6877">
                <a:tc>
                  <a:txBody>
                    <a:bodyPr/>
                    <a:lstStyle/>
                    <a:p>
                      <a:r>
                        <a:rPr lang="ru-RU" sz="2000" dirty="0"/>
                        <a:t>Сельское хозяйство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b="1" dirty="0"/>
                        <a:t>4 656,7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b="1" dirty="0"/>
                        <a:t>5 245,9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b="1" dirty="0"/>
                        <a:t>589,2</a:t>
                      </a:r>
                    </a:p>
                  </a:txBody>
                  <a:tcPr marT="45727" marB="45727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6877">
                <a:tc>
                  <a:txBody>
                    <a:bodyPr/>
                    <a:lstStyle/>
                    <a:p>
                      <a:r>
                        <a:rPr lang="ru-RU" sz="2000" dirty="0"/>
                        <a:t>Предприятия, обслужив. СХ (ПМС,СХТ)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b="1" dirty="0"/>
                        <a:t>254,8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b="1" dirty="0"/>
                        <a:t>190,2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b="1" dirty="0"/>
                        <a:t>-64,6</a:t>
                      </a:r>
                    </a:p>
                  </a:txBody>
                  <a:tcPr marT="45727" marB="45727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6877">
                <a:tc>
                  <a:txBody>
                    <a:bodyPr/>
                    <a:lstStyle/>
                    <a:p>
                      <a:r>
                        <a:rPr lang="ru-RU" sz="2000" dirty="0"/>
                        <a:t>Предприятия промышленности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b="1" dirty="0"/>
                        <a:t>15 746,2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b="1" dirty="0"/>
                        <a:t>22 362,2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b="1" dirty="0"/>
                        <a:t>6 616,0</a:t>
                      </a:r>
                    </a:p>
                  </a:txBody>
                  <a:tcPr marT="45727" marB="45727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6877">
                <a:tc>
                  <a:txBody>
                    <a:bodyPr/>
                    <a:lstStyle/>
                    <a:p>
                      <a:r>
                        <a:rPr lang="ru-RU" sz="2000" dirty="0"/>
                        <a:t>Строительство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b="1" dirty="0"/>
                        <a:t>540,0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b="1" dirty="0"/>
                        <a:t>560,7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b="1" dirty="0"/>
                        <a:t>20,7</a:t>
                      </a:r>
                    </a:p>
                  </a:txBody>
                  <a:tcPr marT="45727" marB="45727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56877">
                <a:tc>
                  <a:txBody>
                    <a:bodyPr/>
                    <a:lstStyle/>
                    <a:p>
                      <a:r>
                        <a:rPr lang="ru-RU" sz="2000" dirty="0"/>
                        <a:t>Торговля и общепит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b="1" dirty="0"/>
                        <a:t>729,7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b="1" dirty="0"/>
                        <a:t>972,3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b="1" dirty="0"/>
                        <a:t>242,6</a:t>
                      </a:r>
                    </a:p>
                  </a:txBody>
                  <a:tcPr marT="45727" marB="45727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56877">
                <a:tc>
                  <a:txBody>
                    <a:bodyPr/>
                    <a:lstStyle/>
                    <a:p>
                      <a:r>
                        <a:rPr lang="ru-RU" sz="2000" dirty="0"/>
                        <a:t>Потребкооперация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b="1" dirty="0"/>
                        <a:t>190,3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b="1" dirty="0"/>
                        <a:t>207,2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b="1" dirty="0"/>
                        <a:t>16,9</a:t>
                      </a:r>
                    </a:p>
                  </a:txBody>
                  <a:tcPr marT="45727" marB="45727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56877">
                <a:tc>
                  <a:txBody>
                    <a:bodyPr/>
                    <a:lstStyle/>
                    <a:p>
                      <a:r>
                        <a:rPr lang="ru-RU" sz="2000" dirty="0"/>
                        <a:t>Физические лица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b="1" dirty="0"/>
                        <a:t>1 568,5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b="1" dirty="0"/>
                        <a:t>2 158,1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b="1" dirty="0"/>
                        <a:t>589,6</a:t>
                      </a:r>
                    </a:p>
                  </a:txBody>
                  <a:tcPr marT="45727" marB="45727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9278"/>
            <a:ext cx="8229600" cy="1143000"/>
          </a:xfrm>
        </p:spPr>
        <p:txBody>
          <a:bodyPr/>
          <a:lstStyle/>
          <a:p>
            <a:r>
              <a:rPr lang="ru-RU" sz="2800" b="1" dirty="0">
                <a:solidFill>
                  <a:schemeClr val="accent2">
                    <a:lumMod val="75000"/>
                  </a:schemeClr>
                </a:solidFill>
              </a:rPr>
              <a:t>Структура доходов районного бюджета </a:t>
            </a:r>
            <a:br>
              <a:rPr lang="ru-RU" sz="2800" b="1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2800" b="1" dirty="0">
                <a:solidFill>
                  <a:schemeClr val="accent2">
                    <a:lumMod val="75000"/>
                  </a:schemeClr>
                </a:solidFill>
              </a:rPr>
              <a:t>за 20</a:t>
            </a:r>
            <a:r>
              <a:rPr lang="en-US" sz="2800" b="1" dirty="0">
                <a:solidFill>
                  <a:schemeClr val="accent2">
                    <a:lumMod val="75000"/>
                  </a:schemeClr>
                </a:solidFill>
              </a:rPr>
              <a:t>2</a:t>
            </a:r>
            <a:r>
              <a:rPr lang="ru-RU" sz="2800" b="1" dirty="0">
                <a:solidFill>
                  <a:schemeClr val="accent2">
                    <a:lumMod val="75000"/>
                  </a:schemeClr>
                </a:solidFill>
              </a:rPr>
              <a:t>2 год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1EDECC-D619-410A-8535-A784E0EEE48E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</p:nvPr>
        </p:nvGraphicFramePr>
        <p:xfrm>
          <a:off x="271463" y="1268413"/>
          <a:ext cx="8709025" cy="5113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2" imgW="6829437" imgH="4010011" progId="Excel.Sheet.8">
                  <p:embed/>
                </p:oleObj>
              </mc:Choice>
              <mc:Fallback>
                <p:oleObj name="Worksheet" r:id="rId2" imgW="6829437" imgH="4010011" progId="Excel.Sheet.8">
                  <p:embed/>
                  <p:pic>
                    <p:nvPicPr>
                      <p:cNvPr id="5" name="Объект 4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1463" y="1268413"/>
                        <a:ext cx="8709025" cy="51133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84974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1EDECC-D619-410A-8535-A784E0EEE48E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  <p:graphicFrame>
        <p:nvGraphicFramePr>
          <p:cNvPr id="15" name="Объект 1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24547190"/>
              </p:ext>
            </p:extLst>
          </p:nvPr>
        </p:nvGraphicFramePr>
        <p:xfrm>
          <a:off x="107504" y="44624"/>
          <a:ext cx="9144000" cy="68133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6948264" y="836712"/>
            <a:ext cx="19442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/>
              <a:t>                          </a:t>
            </a:r>
            <a:r>
              <a:rPr lang="ru-RU" sz="1200" dirty="0" err="1"/>
              <a:t>тыс.руб</a:t>
            </a:r>
            <a:r>
              <a:rPr lang="ru-RU" sz="1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963750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12611AF1-5B72-4DA1-A5D0-F6DD42D50E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93266141-E867-46B2-A9F8-0B39163EBE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1EDECC-D619-410A-8535-A784E0EEE48E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  <p:graphicFrame>
        <p:nvGraphicFramePr>
          <p:cNvPr id="7" name="Диаграмма 6">
            <a:extLst>
              <a:ext uri="{FF2B5EF4-FFF2-40B4-BE49-F238E27FC236}">
                <a16:creationId xmlns:a16="http://schemas.microsoft.com/office/drawing/2014/main" id="{00000000-0008-0000-0400-000002000000}"/>
              </a:ext>
            </a:extLst>
          </p:cNvPr>
          <p:cNvGraphicFramePr>
            <a:graphicFrameLocks/>
          </p:cNvGraphicFramePr>
          <p:nvPr/>
        </p:nvGraphicFramePr>
        <p:xfrm>
          <a:off x="-108520" y="0"/>
          <a:ext cx="9252520" cy="68579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Диаграмма 5">
            <a:extLst>
              <a:ext uri="{FF2B5EF4-FFF2-40B4-BE49-F238E27FC236}">
                <a16:creationId xmlns:a16="http://schemas.microsoft.com/office/drawing/2014/main" id="{00000000-0008-0000-04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6111137"/>
              </p:ext>
            </p:extLst>
          </p:nvPr>
        </p:nvGraphicFramePr>
        <p:xfrm>
          <a:off x="-108520" y="0"/>
          <a:ext cx="9252520" cy="68579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069631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28687"/>
          </a:xfrm>
        </p:spPr>
        <p:txBody>
          <a:bodyPr/>
          <a:lstStyle/>
          <a:p>
            <a:r>
              <a:rPr lang="ru-RU" b="1" i="1" dirty="0"/>
              <a:t> </a:t>
            </a:r>
            <a:r>
              <a:rPr lang="ru-RU" sz="2800" b="1" dirty="0">
                <a:solidFill>
                  <a:schemeClr val="accent2">
                    <a:lumMod val="75000"/>
                  </a:schemeClr>
                </a:solidFill>
              </a:rPr>
              <a:t>Сведения по внебюджетным средствам за 20</a:t>
            </a:r>
            <a:r>
              <a:rPr lang="en-US" sz="2800" b="1" dirty="0">
                <a:solidFill>
                  <a:schemeClr val="accent2">
                    <a:lumMod val="75000"/>
                  </a:schemeClr>
                </a:solidFill>
              </a:rPr>
              <a:t>21</a:t>
            </a:r>
            <a:r>
              <a:rPr lang="ru-RU" sz="28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2800" b="1" dirty="0">
                <a:solidFill>
                  <a:schemeClr val="accent2">
                    <a:lumMod val="75000"/>
                  </a:schemeClr>
                </a:solidFill>
              </a:rPr>
              <a:t>– </a:t>
            </a:r>
            <a:r>
              <a:rPr lang="ru-RU" sz="2800" b="1" dirty="0">
                <a:solidFill>
                  <a:schemeClr val="accent2">
                    <a:lumMod val="75000"/>
                  </a:schemeClr>
                </a:solidFill>
              </a:rPr>
              <a:t>2</a:t>
            </a:r>
            <a:r>
              <a:rPr lang="en-US" sz="2800" b="1" dirty="0">
                <a:solidFill>
                  <a:schemeClr val="accent2">
                    <a:lumMod val="75000"/>
                  </a:schemeClr>
                </a:solidFill>
              </a:rPr>
              <a:t>022 </a:t>
            </a:r>
            <a:r>
              <a:rPr lang="ru-RU" sz="2800" b="1" dirty="0">
                <a:solidFill>
                  <a:schemeClr val="accent2">
                    <a:lumMod val="75000"/>
                  </a:schemeClr>
                </a:solidFill>
              </a:rPr>
              <a:t>гг.  по Новогрудскому району</a:t>
            </a:r>
            <a:br>
              <a:rPr lang="ru-RU" sz="1800" dirty="0"/>
            </a:br>
            <a:r>
              <a:rPr lang="ru-RU" sz="1800" dirty="0"/>
              <a:t>                                                                                                                                        тыс. руб.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79512" y="1412775"/>
          <a:ext cx="8712968" cy="50188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202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144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58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525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6778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4210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02295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6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Ут.план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на 20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22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год</a:t>
                      </a:r>
                    </a:p>
                  </a:txBody>
                  <a:tcPr marL="9525" marR="9525" marT="9526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Исполнено за 20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22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год</a:t>
                      </a:r>
                    </a:p>
                  </a:txBody>
                  <a:tcPr marL="9525" marR="9525" marT="9526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Исполнено за 202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год</a:t>
                      </a:r>
                    </a:p>
                  </a:txBody>
                  <a:tcPr marL="9525" marR="9525" marT="9526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%  исполнения к </a:t>
                      </a:r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ут.плану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20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22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года</a:t>
                      </a:r>
                    </a:p>
                  </a:txBody>
                  <a:tcPr marL="9525" marR="9525" marT="9526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% исполнения 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2022 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года к исполнению 202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года</a:t>
                      </a:r>
                    </a:p>
                  </a:txBody>
                  <a:tcPr marL="9525" marR="9525" marT="9526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6017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Образование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всего, </a:t>
                      </a:r>
                    </a:p>
                    <a:p>
                      <a:pPr algn="l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в том числе:</a:t>
                      </a: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340,9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343,5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299,8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100,8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114,6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6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4880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управление образования</a:t>
                      </a: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307,8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307,8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269,9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100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114,0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6" marB="0" anchor="ctr"/>
                </a:tc>
                <a:extLst>
                  <a:ext uri="{0D108BD9-81ED-4DB2-BD59-A6C34878D82A}">
                    <a16:rowId xmlns:a16="http://schemas.microsoft.com/office/drawing/2014/main" val="532444860"/>
                  </a:ext>
                </a:extLst>
              </a:tr>
              <a:tr h="438408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отдел культуры (ДШИ)</a:t>
                      </a: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32,6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35,2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27,7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107,9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127,1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6" marB="0" anchor="ctr"/>
                </a:tc>
                <a:extLst>
                  <a:ext uri="{0D108BD9-81ED-4DB2-BD59-A6C34878D82A}">
                    <a16:rowId xmlns:a16="http://schemas.microsoft.com/office/drawing/2014/main" val="97263316"/>
                  </a:ext>
                </a:extLst>
              </a:tr>
              <a:tr h="473596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учебно-курсовой комбинат</a:t>
                      </a: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0,5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0,5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2,2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100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22,7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6" marB="0" anchor="ctr"/>
                </a:tc>
                <a:extLst>
                  <a:ext uri="{0D108BD9-81ED-4DB2-BD59-A6C34878D82A}">
                    <a16:rowId xmlns:a16="http://schemas.microsoft.com/office/drawing/2014/main" val="872444631"/>
                  </a:ext>
                </a:extLst>
              </a:tr>
              <a:tr h="435004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Культура</a:t>
                      </a: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179,1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181,6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141,3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101,4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128,5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6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6250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Здравоохранение</a:t>
                      </a: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672,8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672,8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573,5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100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117,3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6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1849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Физическая культура</a:t>
                      </a: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273,0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273,0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254,4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100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107,3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6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2503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Социальная защита</a:t>
                      </a: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182,4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182,4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166,5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100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109,5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6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2503"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b="1" i="0" u="none" strike="noStrike" kern="1200" dirty="0">
                          <a:solidFill>
                            <a:srgbClr val="C00000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Итого </a:t>
                      </a: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200" b="1" i="0" u="none" strike="noStrike" dirty="0">
                          <a:solidFill>
                            <a:srgbClr val="C00000"/>
                          </a:solidFill>
                          <a:latin typeface="Calibri" pitchFamily="34" charset="0"/>
                          <a:cs typeface="Calibri" pitchFamily="34" charset="0"/>
                        </a:rPr>
                        <a:t>1648,2</a:t>
                      </a:r>
                      <a:endParaRPr lang="ru-RU" sz="2200" b="1" i="0" u="none" strike="noStrike" dirty="0">
                        <a:solidFill>
                          <a:srgbClr val="C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200" b="1" i="0" u="none" strike="noStrike" dirty="0">
                          <a:solidFill>
                            <a:srgbClr val="C00000"/>
                          </a:solidFill>
                          <a:latin typeface="Calibri" pitchFamily="34" charset="0"/>
                          <a:cs typeface="Calibri" pitchFamily="34" charset="0"/>
                        </a:rPr>
                        <a:t>1653,3</a:t>
                      </a:r>
                      <a:endParaRPr lang="ru-RU" sz="2200" b="1" i="0" u="none" strike="noStrike" dirty="0">
                        <a:solidFill>
                          <a:srgbClr val="C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200" b="1" i="0" u="none" strike="noStrike" dirty="0">
                          <a:solidFill>
                            <a:srgbClr val="C00000"/>
                          </a:solidFill>
                          <a:latin typeface="Calibri" pitchFamily="34" charset="0"/>
                          <a:cs typeface="Calibri" pitchFamily="34" charset="0"/>
                        </a:rPr>
                        <a:t>1435,5</a:t>
                      </a:r>
                      <a:endParaRPr lang="ru-RU" sz="2200" b="1" i="0" u="none" strike="noStrike" dirty="0">
                        <a:solidFill>
                          <a:srgbClr val="C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200" b="1" i="0" u="none" strike="noStrike" dirty="0">
                          <a:solidFill>
                            <a:srgbClr val="C00000"/>
                          </a:solidFill>
                          <a:latin typeface="Calibri" pitchFamily="34" charset="0"/>
                          <a:cs typeface="Calibri" pitchFamily="34" charset="0"/>
                        </a:rPr>
                        <a:t>100,3</a:t>
                      </a:r>
                      <a:endParaRPr lang="ru-RU" sz="2200" b="1" i="0" u="none" strike="noStrike" dirty="0">
                        <a:solidFill>
                          <a:srgbClr val="C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200" b="1" i="0" u="none" strike="noStrike" dirty="0">
                          <a:solidFill>
                            <a:srgbClr val="C00000"/>
                          </a:solidFill>
                          <a:latin typeface="Calibri" pitchFamily="34" charset="0"/>
                          <a:cs typeface="Calibri" pitchFamily="34" charset="0"/>
                        </a:rPr>
                        <a:t>115,2</a:t>
                      </a:r>
                      <a:endParaRPr lang="ru-RU" sz="2200" b="1" i="0" u="none" strike="noStrike" dirty="0">
                        <a:solidFill>
                          <a:srgbClr val="C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6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7010400" y="6381328"/>
            <a:ext cx="2133600" cy="365125"/>
          </a:xfrm>
        </p:spPr>
        <p:txBody>
          <a:bodyPr/>
          <a:lstStyle/>
          <a:p>
            <a:pPr>
              <a:defRPr/>
            </a:pPr>
            <a:fld id="{2A5B4328-C745-4DA4-BB3B-565DD91EED66}" type="slidenum">
              <a:rPr lang="ru-RU" smtClean="0"/>
              <a:pPr>
                <a:defRPr/>
              </a:pPr>
              <a:t>7</a:t>
            </a:fld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3773</TotalTime>
  <Words>622</Words>
  <Application>Microsoft Office PowerPoint</Application>
  <PresentationFormat>Экран (4:3)</PresentationFormat>
  <Paragraphs>289</Paragraphs>
  <Slides>7</Slides>
  <Notes>1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3" baseType="lpstr">
      <vt:lpstr>Arial</vt:lpstr>
      <vt:lpstr>Arial Black</vt:lpstr>
      <vt:lpstr>Calibri</vt:lpstr>
      <vt:lpstr>Times New Roman</vt:lpstr>
      <vt:lpstr>Тема Office</vt:lpstr>
      <vt:lpstr>Worksheet</vt:lpstr>
      <vt:lpstr>Презентация PowerPoint</vt:lpstr>
      <vt:lpstr>Доходы бюджета Новогрудского района  за 2022 год</vt:lpstr>
      <vt:lpstr>Информация о платежах в бюджет по категориям плательщиков</vt:lpstr>
      <vt:lpstr>Структура доходов районного бюджета  за 2022 год</vt:lpstr>
      <vt:lpstr>Презентация PowerPoint</vt:lpstr>
      <vt:lpstr>Презентация PowerPoint</vt:lpstr>
      <vt:lpstr> Сведения по внебюджетным средствам за 2021 – 2022 гг.  по Новогрудскому району                                                                                                                                         тыс. руб.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Районный бюджет 2012 года</dc:title>
  <dc:creator>WORKHELP</dc:creator>
  <cp:lastModifiedBy>Ideol2</cp:lastModifiedBy>
  <cp:revision>494</cp:revision>
  <cp:lastPrinted>2021-02-24T07:27:26Z</cp:lastPrinted>
  <dcterms:created xsi:type="dcterms:W3CDTF">2011-12-28T14:04:01Z</dcterms:created>
  <dcterms:modified xsi:type="dcterms:W3CDTF">2023-03-07T08:35:57Z</dcterms:modified>
</cp:coreProperties>
</file>