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4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47AD-58C9-47EF-99EF-45158A8335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9560-00CA-4233-9F2E-9F9815AF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4" y="696191"/>
            <a:ext cx="3638550" cy="83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2362" y="2881745"/>
            <a:ext cx="1085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Экспортное финансирование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876800" y="5614094"/>
            <a:ext cx="2105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>
                    <a:lumMod val="65000"/>
                  </a:schemeClr>
                </a:solidFill>
              </a:rPr>
              <a:t>2022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8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44" y="4851701"/>
            <a:ext cx="2692112" cy="62017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8257308" y="415633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33507" y="600429"/>
            <a:ext cx="2867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Нерезидент РБ</a:t>
            </a:r>
            <a:endParaRPr lang="en-US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388" y="387925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0388" y="805561"/>
            <a:ext cx="286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Экспортер </a:t>
            </a:r>
            <a:endParaRPr lang="en-US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388" y="4387002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>
          <a:xfrm flipV="1">
            <a:off x="2451327" y="2126030"/>
            <a:ext cx="0" cy="21577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982" y="2789383"/>
            <a:ext cx="2288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1) Выдача кредита</a:t>
            </a:r>
            <a:endParaRPr lang="en-US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4154199" y="1013561"/>
            <a:ext cx="3535074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0047" y="492897"/>
            <a:ext cx="286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3) Оплата за товар</a:t>
            </a:r>
            <a:endParaRPr lang="en-US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54199" y="1892860"/>
            <a:ext cx="35350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62054" y="1470578"/>
            <a:ext cx="2867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2) Производство и поставка товара</a:t>
            </a:r>
            <a:endParaRPr lang="en-US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621323" y="4615968"/>
            <a:ext cx="2720938" cy="140587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967770" y="4851701"/>
            <a:ext cx="2028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Конечный покупатель</a:t>
            </a:r>
            <a:endParaRPr lang="en-US" sz="2800" dirty="0"/>
          </a:p>
        </p:txBody>
      </p:sp>
      <p:cxnSp>
        <p:nvCxnSpPr>
          <p:cNvPr id="32" name="Прямая со стрелкой 31"/>
          <p:cNvCxnSpPr>
            <a:cxnSpLocks/>
          </p:cNvCxnSpPr>
          <p:nvPr/>
        </p:nvCxnSpPr>
        <p:spPr>
          <a:xfrm>
            <a:off x="10120544" y="2090038"/>
            <a:ext cx="0" cy="2455329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25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09" y="489648"/>
            <a:ext cx="2268867" cy="6182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1678" y="2210739"/>
            <a:ext cx="1054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3600" b="1" dirty="0"/>
              <a:t>8% </a:t>
            </a:r>
            <a:r>
              <a:rPr lang="ru-RU" sz="3600" dirty="0"/>
              <a:t>в бел. руб.</a:t>
            </a:r>
            <a:r>
              <a:rPr lang="en-US" sz="3600" dirty="0"/>
              <a:t> (2/3 </a:t>
            </a:r>
            <a:r>
              <a:rPr lang="ru-RU" sz="3600" dirty="0"/>
              <a:t>ставки рефинансирования НБРБ</a:t>
            </a:r>
            <a:r>
              <a:rPr lang="en-US" sz="36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8409" y="1508036"/>
            <a:ext cx="694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Процентная ставка</a:t>
            </a:r>
            <a:endParaRPr lang="en-US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533B3-3B37-46F8-9A5C-A9F2C4301EDD}"/>
              </a:ext>
            </a:extLst>
          </p:cNvPr>
          <p:cNvSpPr txBox="1"/>
          <p:nvPr/>
        </p:nvSpPr>
        <p:spPr>
          <a:xfrm>
            <a:off x="511678" y="3185432"/>
            <a:ext cx="11055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Расходы на обслуживание кредита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81ABC3-1CE9-426D-BA67-917B9B857764}"/>
              </a:ext>
            </a:extLst>
          </p:cNvPr>
          <p:cNvSpPr txBox="1"/>
          <p:nvPr/>
        </p:nvSpPr>
        <p:spPr>
          <a:xfrm>
            <a:off x="489671" y="3957378"/>
            <a:ext cx="11212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Стоимость кредита </a:t>
            </a:r>
            <a:r>
              <a:rPr lang="ru-RU" sz="3600" dirty="0"/>
              <a:t>= процентная ставка + страховой тариф.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B8D8EC-7374-4570-85BF-DA422C3F9E49}"/>
              </a:ext>
            </a:extLst>
          </p:cNvPr>
          <p:cNvSpPr txBox="1"/>
          <p:nvPr/>
        </p:nvSpPr>
        <p:spPr>
          <a:xfrm>
            <a:off x="511678" y="5280817"/>
            <a:ext cx="1121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Стоимость кредита (</a:t>
            </a:r>
            <a:r>
              <a:rPr lang="en-US" sz="3600" b="1" dirty="0"/>
              <a:t>BYN</a:t>
            </a:r>
            <a:r>
              <a:rPr lang="ru-RU" sz="3600" b="1" dirty="0"/>
              <a:t>) </a:t>
            </a:r>
            <a:r>
              <a:rPr lang="ru-RU" sz="3600" dirty="0"/>
              <a:t>= 8% + </a:t>
            </a:r>
            <a:r>
              <a:rPr lang="en-US" sz="3600" dirty="0"/>
              <a:t>1</a:t>
            </a:r>
            <a:r>
              <a:rPr lang="ru-RU" sz="3600" dirty="0"/>
              <a:t>,1% = 9,1%.</a:t>
            </a:r>
          </a:p>
        </p:txBody>
      </p:sp>
      <p:pic>
        <p:nvPicPr>
          <p:cNvPr id="8" name="Picture 2" descr="https://xn--80aaouxjk8f.xn--90ais/upload/resize_cache/iblock/0c5/360_360_0/0c51bce4e344de9b1cc7336b0d23bc56.png">
            <a:extLst>
              <a:ext uri="{FF2B5EF4-FFF2-40B4-BE49-F238E27FC236}">
                <a16:creationId xmlns:a16="http://schemas.microsoft.com/office/drawing/2014/main" id="{DF21F5D3-1E29-4E26-B716-1702B0994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2" t="17184" r="18786" b="24962"/>
          <a:stretch/>
        </p:blipFill>
        <p:spPr bwMode="auto">
          <a:xfrm>
            <a:off x="9419208" y="235640"/>
            <a:ext cx="1941519" cy="13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1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891" y="1386395"/>
            <a:ext cx="11600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Кредит резиденту-экспортёру.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Минимальная и максимальные  суммы кредита не установлены.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ВКЛ / НКЛ.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Период предоставления кредита: ВКЛ – на 3 года.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Страхование экспортных рисков.</a:t>
            </a:r>
            <a:endParaRPr lang="en-US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4" y="696191"/>
            <a:ext cx="2193347" cy="5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0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:a16="http://schemas.microsoft.com/office/drawing/2014/main" id="{97B2C798-006A-4474-9DC4-A5BDFFE58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136" y="0"/>
            <a:ext cx="8699728" cy="6524796"/>
          </a:xfrm>
        </p:spPr>
      </p:pic>
    </p:spTree>
    <p:extLst>
      <p:ext uri="{BB962C8B-B14F-4D97-AF65-F5344CB8AC3E}">
        <p14:creationId xmlns:p14="http://schemas.microsoft.com/office/powerpoint/2010/main" val="297456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34" y="696191"/>
            <a:ext cx="2193347" cy="505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12448" y="4948020"/>
            <a:ext cx="2938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 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618" y="5698062"/>
            <a:ext cx="931286" cy="6852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34" y="5647112"/>
            <a:ext cx="931286" cy="68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29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96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</dc:creator>
  <cp:lastModifiedBy>Ideol2</cp:lastModifiedBy>
  <cp:revision>43</cp:revision>
  <dcterms:created xsi:type="dcterms:W3CDTF">2021-04-10T11:30:41Z</dcterms:created>
  <dcterms:modified xsi:type="dcterms:W3CDTF">2022-08-23T08:34:38Z</dcterms:modified>
</cp:coreProperties>
</file>