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3" r:id="rId3"/>
    <p:sldId id="277" r:id="rId4"/>
    <p:sldId id="264" r:id="rId5"/>
    <p:sldId id="267" r:id="rId6"/>
    <p:sldId id="271" r:id="rId7"/>
    <p:sldId id="276" r:id="rId8"/>
    <p:sldId id="260" r:id="rId9"/>
    <p:sldId id="262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1" autoAdjust="0"/>
    <p:restoredTop sz="94654" autoAdjust="0"/>
  </p:normalViewPr>
  <p:slideViewPr>
    <p:cSldViewPr>
      <p:cViewPr varScale="1">
        <p:scale>
          <a:sx n="108" d="100"/>
          <a:sy n="108" d="100"/>
        </p:scale>
        <p:origin x="193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по экономической классификации за                                         1 полугодие 2020 года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2618000874890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5803587051618551E-2"/>
          <c:w val="0.98327210739779813"/>
          <c:h val="0.984196380777316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16-4F5E-9F38-EA0E26D86A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16-4F5E-9F38-EA0E26D86A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16-4F5E-9F38-EA0E26D86A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16-4F5E-9F38-EA0E26D86A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16-4F5E-9F38-EA0E26D86A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16-4F5E-9F38-EA0E26D86A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16-4F5E-9F38-EA0E26D86A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816-4F5E-9F38-EA0E26D86A8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816-4F5E-9F38-EA0E26D86A81}"/>
              </c:ext>
            </c:extLst>
          </c:dPt>
          <c:dLbls>
            <c:dLbl>
              <c:idx val="0"/>
              <c:layout>
                <c:manualLayout>
                  <c:x val="-0.27174845363218864"/>
                  <c:y val="-3.585024311803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21268,2  тыс. руб.;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Заработная плата с начислениями;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54,8 %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818372703412075"/>
                      <c:h val="0.217789734616506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816-4F5E-9F38-EA0E26D86A81}"/>
                </c:ext>
              </c:extLst>
            </c:dLbl>
            <c:dLbl>
              <c:idx val="1"/>
              <c:layout>
                <c:manualLayout>
                  <c:x val="6.25E-2"/>
                  <c:y val="3.627150772820064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822,5 тыс. руб.;</a:t>
                    </a:r>
                  </a:p>
                  <a:p>
                    <a:r>
                      <a:rPr lang="ru-RU" dirty="0"/>
                      <a:t>Лекарственные средства и изделия медицинского назначения;</a:t>
                    </a:r>
                  </a:p>
                  <a:p>
                    <a:r>
                      <a:rPr lang="ru-RU" dirty="0"/>
                      <a:t>2,1 %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16-4F5E-9F38-EA0E26D86A8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/>
                      <a:t>3459,5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dirty="0"/>
                      <a:t>Оплата коммунальных</a:t>
                    </a:r>
                    <a:r>
                      <a:rPr lang="ru-RU" baseline="0" dirty="0"/>
                      <a:t> услуг;</a:t>
                    </a:r>
                  </a:p>
                  <a:p>
                    <a:r>
                      <a:rPr lang="ru-RU" baseline="0" dirty="0"/>
                      <a:t>8,9 %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16-4F5E-9F38-EA0E26D86A81}"/>
                </c:ext>
              </c:extLst>
            </c:dLbl>
            <c:dLbl>
              <c:idx val="3"/>
              <c:layout>
                <c:manualLayout>
                  <c:x val="1.5972222222222214E-2"/>
                  <c:y val="-6.7900450176106624E-1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2482,8 тыс. руб.;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Субсидии;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6,4 %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606944444444445"/>
                      <c:h val="8.6722222222222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816-4F5E-9F38-EA0E26D86A81}"/>
                </c:ext>
              </c:extLst>
            </c:dLbl>
            <c:dLbl>
              <c:idx val="4"/>
              <c:layout>
                <c:manualLayout>
                  <c:x val="1.9444444444444445E-2"/>
                  <c:y val="-9.0044765237678626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1311,5 тыс. руб.;</a:t>
                    </a:r>
                  </a:p>
                  <a:p>
                    <a:r>
                      <a:rPr lang="ru-RU" baseline="0" dirty="0"/>
                      <a:t>Трансферты населению;</a:t>
                    </a:r>
                  </a:p>
                  <a:p>
                    <a:r>
                      <a:rPr lang="ru-RU" baseline="0" dirty="0"/>
                      <a:t>3,4 %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16-4F5E-9F38-EA0E26D86A81}"/>
                </c:ext>
              </c:extLst>
            </c:dLbl>
            <c:dLbl>
              <c:idx val="5"/>
              <c:layout>
                <c:manualLayout>
                  <c:x val="0"/>
                  <c:y val="-2.962962962962963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772,9 тыс. руб.;</a:t>
                    </a:r>
                  </a:p>
                  <a:p>
                    <a:r>
                      <a:rPr lang="ru-RU" baseline="0" dirty="0"/>
                      <a:t>Продукты питания;</a:t>
                    </a:r>
                  </a:p>
                  <a:p>
                    <a:r>
                      <a:rPr lang="ru-RU" baseline="0" dirty="0"/>
                      <a:t>2,0 %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16-4F5E-9F38-EA0E26D86A8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baseline="0" dirty="0"/>
                      <a:t>4627,0 </a:t>
                    </a:r>
                    <a:r>
                      <a:rPr lang="ru-RU" baseline="0" dirty="0" err="1"/>
                      <a:t>тыс.руб</a:t>
                    </a:r>
                    <a:r>
                      <a:rPr lang="ru-RU" baseline="0" dirty="0"/>
                      <a:t>.;</a:t>
                    </a:r>
                  </a:p>
                  <a:p>
                    <a:r>
                      <a:rPr lang="ru-RU" baseline="0" dirty="0"/>
                      <a:t>Капитальные расходы;</a:t>
                    </a:r>
                  </a:p>
                  <a:p>
                    <a:r>
                      <a:rPr lang="ru-RU" baseline="0" dirty="0"/>
                      <a:t>11,9 %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816-4F5E-9F38-EA0E26D86A81}"/>
                </c:ext>
              </c:extLst>
            </c:dLbl>
            <c:dLbl>
              <c:idx val="7"/>
              <c:layout>
                <c:manualLayout>
                  <c:x val="-6.9444444444444441E-3"/>
                  <c:y val="3.7037037037037035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3849,5;</a:t>
                    </a:r>
                  </a:p>
                  <a:p>
                    <a:r>
                      <a:rPr lang="ru-RU" baseline="0" dirty="0"/>
                      <a:t>Прочие расходы;</a:t>
                    </a:r>
                  </a:p>
                  <a:p>
                    <a:r>
                      <a:rPr lang="ru-RU" baseline="0" dirty="0"/>
                      <a:t>9,9 %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16-4F5E-9F38-EA0E26D86A81}"/>
                </c:ext>
              </c:extLst>
            </c:dLbl>
            <c:dLbl>
              <c:idx val="8"/>
              <c:layout>
                <c:manualLayout>
                  <c:x val="0.35694449912510928"/>
                  <c:y val="6.38888888888888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221,8 тыс. руб.;</a:t>
                    </a:r>
                  </a:p>
                  <a:p>
                    <a:r>
                      <a:rPr lang="ru-RU" dirty="0"/>
                      <a:t>Обслуживание долга </a:t>
                    </a:r>
                    <a:r>
                      <a:rPr lang="ru-RU" baseline="0" dirty="0"/>
                      <a:t>; 0,6 %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8495188101487"/>
                      <c:h val="9.54345290172061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C816-4F5E-9F38-EA0E26D86A8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Прочие расходы</c:v>
                </c:pt>
                <c:pt idx="8">
                  <c:v>Обслуживание долга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21268.2</c:v>
                </c:pt>
                <c:pt idx="1">
                  <c:v>822.5</c:v>
                </c:pt>
                <c:pt idx="2">
                  <c:v>3459.5</c:v>
                </c:pt>
                <c:pt idx="3">
                  <c:v>2482.8000000000002</c:v>
                </c:pt>
                <c:pt idx="4">
                  <c:v>1311.5</c:v>
                </c:pt>
                <c:pt idx="5">
                  <c:v>772.9</c:v>
                </c:pt>
                <c:pt idx="6">
                  <c:v>4627</c:v>
                </c:pt>
                <c:pt idx="7">
                  <c:v>3849.5</c:v>
                </c:pt>
                <c:pt idx="8">
                  <c:v>221.8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816-4F5E-9F38-EA0E26D86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1" u="none" strike="noStrike" baseline="0" dirty="0">
                <a:effectLst/>
              </a:rPr>
              <a:t>Структура расходов по функциональной классификации за  1 полугодие 20</a:t>
            </a:r>
            <a:r>
              <a:rPr lang="en-US" sz="2200" b="1" i="1" u="none" strike="noStrike" baseline="0" dirty="0">
                <a:effectLst/>
              </a:rPr>
              <a:t>20</a:t>
            </a:r>
            <a:r>
              <a:rPr lang="ru-RU" sz="2200" b="1" i="1" u="none" strike="noStrike" baseline="0" dirty="0">
                <a:effectLst/>
              </a:rPr>
              <a:t> года</a:t>
            </a:r>
            <a:endParaRPr lang="ru-RU" sz="2200" b="1" i="0" u="none" strike="noStrike" baseline="0" dirty="0">
              <a:effectLst/>
            </a:endParaRPr>
          </a:p>
        </c:rich>
      </c:tx>
      <c:layout>
        <c:manualLayout>
          <c:xMode val="edge"/>
          <c:yMode val="edge"/>
          <c:x val="0.123526887810023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916739853709515E-3"/>
          <c:w val="0.70414632244425257"/>
          <c:h val="0.99748043918127371"/>
        </c:manualLayout>
      </c:layout>
      <c:pie3DChart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>
                <a:effectLst/>
              </a:rPr>
              <a:t>Структура расходов по функциональной классификации за  1 полугодие 20</a:t>
            </a:r>
            <a:r>
              <a:rPr lang="en-US" sz="2800" b="1" i="1" baseline="0" dirty="0">
                <a:effectLst/>
              </a:rPr>
              <a:t>20</a:t>
            </a:r>
            <a:r>
              <a:rPr lang="ru-RU" sz="2800" b="1" i="1" baseline="0" dirty="0">
                <a:effectLst/>
              </a:rPr>
              <a:t> года</a:t>
            </a:r>
            <a:endParaRPr lang="ru-RU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75000"/>
                    <a:lumOff val="25000"/>
                  </a:prstClr>
                </a:solidFill>
              </a:defRPr>
            </a:pPr>
            <a:endParaRPr lang="ru-RU" dirty="0"/>
          </a:p>
        </c:rich>
      </c:tx>
      <c:layout>
        <c:manualLayout>
          <c:xMode val="edge"/>
          <c:yMode val="edge"/>
          <c:x val="0.1314605102177569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08634282390536"/>
          <c:w val="0.60736739828716935"/>
          <c:h val="0.84609884020105575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B6F-40F0-9BC1-FFF9D00B91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9B6F-40F0-9BC1-FFF9D00B91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9B6F-40F0-9BC1-FFF9D00B91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9B6F-40F0-9BC1-FFF9D00B91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B6F-40F0-9BC1-FFF9D00B91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9B6F-40F0-9BC1-FFF9D00B91B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9B6F-40F0-9BC1-FFF9D00B91B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B6F-40F0-9BC1-FFF9D00B91B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9B6F-40F0-9BC1-FFF9D00B91B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B6F-40F0-9BC1-FFF9D00B91B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9B6F-40F0-9BC1-FFF9D00B91B4}"/>
              </c:ext>
            </c:extLst>
          </c:dPt>
          <c:dLbls>
            <c:dLbl>
              <c:idx val="0"/>
              <c:layout>
                <c:manualLayout>
                  <c:x val="-8.662904808635917E-2"/>
                  <c:y val="-2.58308582430530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2 720,8</a:t>
                    </a:r>
                  </a:p>
                  <a:p>
                    <a:r>
                      <a:rPr lang="en-US" dirty="0"/>
                      <a:t>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6F-40F0-9BC1-FFF9D00B91B4}"/>
                </c:ext>
              </c:extLst>
            </c:dLbl>
            <c:dLbl>
              <c:idx val="1"/>
              <c:layout>
                <c:manualLayout>
                  <c:x val="-3.0547893979153837E-2"/>
                  <c:y val="-4.633450661045590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3,8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6F-40F0-9BC1-FFF9D00B91B4}"/>
                </c:ext>
              </c:extLst>
            </c:dLbl>
            <c:dLbl>
              <c:idx val="2"/>
              <c:layout>
                <c:manualLayout>
                  <c:x val="2.3495004604151035E-2"/>
                  <c:y val="-4.50121092172804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6F-40F0-9BC1-FFF9D00B91B4}"/>
                </c:ext>
              </c:extLst>
            </c:dLbl>
            <c:dLbl>
              <c:idx val="3"/>
              <c:layout>
                <c:manualLayout>
                  <c:x val="6.7703717473726083E-2"/>
                  <c:y val="-3.20950761293491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891,3</a:t>
                    </a:r>
                  </a:p>
                  <a:p>
                    <a:r>
                      <a:rPr lang="en-US" dirty="0"/>
                      <a:t>2,3%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6F-40F0-9BC1-FFF9D00B91B4}"/>
                </c:ext>
              </c:extLst>
            </c:dLbl>
            <c:dLbl>
              <c:idx val="4"/>
              <c:layout>
                <c:manualLayout>
                  <c:x val="4.7791844816331121E-2"/>
                  <c:y val="3.36698795085855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134,7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6F-40F0-9BC1-FFF9D00B91B4}"/>
                </c:ext>
              </c:extLst>
            </c:dLbl>
            <c:dLbl>
              <c:idx val="5"/>
              <c:layout>
                <c:manualLayout>
                  <c:x val="4.3398663283083963E-2"/>
                  <c:y val="2.558647208901605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  <a:r>
                      <a:rPr lang="en-US" baseline="0" dirty="0"/>
                      <a:t> 096,8</a:t>
                    </a:r>
                  </a:p>
                  <a:p>
                    <a:r>
                      <a:rPr lang="en-US" baseline="0" dirty="0"/>
                      <a:t>10,6%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6F-40F0-9BC1-FFF9D00B91B4}"/>
                </c:ext>
              </c:extLst>
            </c:dLbl>
            <c:dLbl>
              <c:idx val="6"/>
              <c:layout>
                <c:manualLayout>
                  <c:x val="-7.998858689308426E-2"/>
                  <c:y val="-0.1202358005593177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8 736,9</a:t>
                    </a:r>
                    <a:r>
                      <a:rPr lang="en-US" baseline="0"/>
                      <a:t> </a:t>
                    </a:r>
                  </a:p>
                  <a:p>
                    <a:r>
                      <a:rPr lang="en-US"/>
                      <a:t>22,5%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6F-40F0-9BC1-FFF9D00B91B4}"/>
                </c:ext>
              </c:extLst>
            </c:dLbl>
            <c:dLbl>
              <c:idx val="7"/>
              <c:layout>
                <c:manualLayout>
                  <c:x val="-2.3093924682140648E-2"/>
                  <c:y val="-6.81567611777137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1 327,3</a:t>
                    </a:r>
                  </a:p>
                  <a:p>
                    <a:pPr>
                      <a:defRPr/>
                    </a:pPr>
                    <a:r>
                      <a:rPr lang="en-US"/>
                      <a:t>3,4%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324802324123589E-2"/>
                      <c:h val="7.16760092849240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B6F-40F0-9BC1-FFF9D00B91B4}"/>
                </c:ext>
              </c:extLst>
            </c:dLbl>
            <c:dLbl>
              <c:idx val="8"/>
              <c:layout>
                <c:manualLayout>
                  <c:x val="7.969720681500831E-3"/>
                  <c:y val="-7.8384525865343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4 544,4</a:t>
                    </a:r>
                    <a:endParaRPr lang="en-US" baseline="0" dirty="0"/>
                  </a:p>
                  <a:p>
                    <a:r>
                      <a:rPr lang="en-US" dirty="0"/>
                      <a:t>11,7%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149382006199404E-2"/>
                      <c:h val="6.5685194763078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B6F-40F0-9BC1-FFF9D00B91B4}"/>
                </c:ext>
              </c:extLst>
            </c:dLbl>
            <c:dLbl>
              <c:idx val="9"/>
              <c:layout>
                <c:manualLayout>
                  <c:x val="5.7998631724114076E-2"/>
                  <c:y val="3.31714104945188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14 867,8</a:t>
                    </a:r>
                    <a:endParaRPr lang="en-US" baseline="0" dirty="0"/>
                  </a:p>
                  <a:p>
                    <a:r>
                      <a:rPr lang="en-US" dirty="0"/>
                      <a:t>38%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14589755007284"/>
                      <c:h val="6.5685194763078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B6F-40F0-9BC1-FFF9D00B91B4}"/>
                </c:ext>
              </c:extLst>
            </c:dLbl>
            <c:dLbl>
              <c:idx val="10"/>
              <c:layout>
                <c:manualLayout>
                  <c:x val="-7.9451003618473695E-2"/>
                  <c:y val="2.83713952130934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1 485,5</a:t>
                    </a:r>
                  </a:p>
                  <a:p>
                    <a:r>
                      <a:rPr lang="en-US" dirty="0"/>
                      <a:t>3,8%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6F-40F0-9BC1-FFF9D00B91B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 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2720.8</c:v>
                </c:pt>
                <c:pt idx="1">
                  <c:v>3.8</c:v>
                </c:pt>
                <c:pt idx="2">
                  <c:v>6.4</c:v>
                </c:pt>
                <c:pt idx="3">
                  <c:v>891.3</c:v>
                </c:pt>
                <c:pt idx="4">
                  <c:v>134.69999999999999</c:v>
                </c:pt>
                <c:pt idx="5">
                  <c:v>4096.8</c:v>
                </c:pt>
                <c:pt idx="6">
                  <c:v>8736.9</c:v>
                </c:pt>
                <c:pt idx="7">
                  <c:v>1327.3</c:v>
                </c:pt>
                <c:pt idx="8">
                  <c:v>4544.3999999999996</c:v>
                </c:pt>
                <c:pt idx="9">
                  <c:v>14867.8</c:v>
                </c:pt>
                <c:pt idx="10">
                  <c:v>1485.5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6F-40F0-9BC1-FFF9D00B91B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125D-420F-80AA-8E819B04EE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125D-420F-80AA-8E819B04EE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125D-420F-80AA-8E819B04EE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125D-420F-80AA-8E819B04EE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125D-420F-80AA-8E819B04EED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125D-420F-80AA-8E819B04EED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125D-420F-80AA-8E819B04EED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125D-420F-80AA-8E819B04EED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125D-420F-80AA-8E819B04EED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125D-420F-80AA-8E819B04EED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125D-420F-80AA-8E819B04EED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 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7.0095348016395445</c:v>
                </c:pt>
                <c:pt idx="1">
                  <c:v>9.7898530749155627E-3</c:v>
                </c:pt>
                <c:pt idx="2">
                  <c:v>1.648817359985779E-2</c:v>
                </c:pt>
                <c:pt idx="3">
                  <c:v>2.2962358014926951</c:v>
                </c:pt>
                <c:pt idx="4">
                  <c:v>0.3470245287345069</c:v>
                </c:pt>
                <c:pt idx="5">
                  <c:v>10.554492125608968</c:v>
                </c:pt>
                <c:pt idx="6">
                  <c:v>22.508675613218362</c:v>
                </c:pt>
                <c:pt idx="7">
                  <c:v>3.4194926279830069</c:v>
                </c:pt>
                <c:pt idx="8">
                  <c:v>11.707633766749021</c:v>
                </c:pt>
                <c:pt idx="9">
                  <c:v>38.303573038744631</c:v>
                </c:pt>
                <c:pt idx="10">
                  <c:v>3.8270596691544916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6F-40F0-9BC1-FFF9D00B91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85286603001126"/>
          <c:y val="0.13684560175643068"/>
          <c:w val="0.33077453493750891"/>
          <c:h val="0.8575988418779296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4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EEF2-ECF2-4F6A-A0F8-B7BCF001A6D2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1847-D463-43D5-A858-08AD192FE0AB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0FD5-04ED-4C6D-BD10-9FEB09128D79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FE0-8175-405C-B94B-CB890A0BEA1B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9DAD-CBE3-488B-B99B-6D4CEB56B972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8E61-1F4E-4212-8D78-9C8F95176ABB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4CE5-21CF-4DE0-9FB0-57E91443CF78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EA80-D8A2-4743-9016-3B30B92C87A6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9266-8D37-4F9F-8812-89F57585671F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59A8-5DAF-446F-864D-02F7957DFA61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AC9D-D2D1-44D4-B848-F76470005D2A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9E568-2788-47CB-8F11-D9AF7C8A67CA}" type="datetime1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1000108"/>
            <a:ext cx="8001000" cy="4929187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 1 полугодие 2020  год</a:t>
            </a:r>
          </a:p>
        </p:txBody>
      </p:sp>
    </p:spTree>
    <p:extLst>
      <p:ext uri="{BB962C8B-B14F-4D97-AF65-F5344CB8AC3E}">
        <p14:creationId xmlns:p14="http://schemas.microsoft.com/office/powerpoint/2010/main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714375"/>
          </a:xfrm>
        </p:spPr>
        <p:txBody>
          <a:bodyPr/>
          <a:lstStyle/>
          <a:p>
            <a:pPr eaLnBrk="1" hangingPunct="1"/>
            <a:br>
              <a:rPr lang="ru-RU" sz="2700">
                <a:latin typeface="Times New Roman" pitchFamily="18" charset="0"/>
                <a:cs typeface="Times New Roman" pitchFamily="18" charset="0"/>
              </a:rPr>
            </a:br>
            <a:endParaRPr lang="ru-RU" sz="2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571500" y="785813"/>
            <a:ext cx="81438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9286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500063" y="457200"/>
            <a:ext cx="82867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СОСТАВ БЮДЖЕТА НОВОГРУДСКОГО РАЙОНА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1285875" y="2000250"/>
            <a:ext cx="3000375" cy="1409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600" b="1" dirty="0">
                <a:ea typeface="Calibri" pitchFamily="34" charset="0"/>
                <a:cs typeface="Times New Roman" pitchFamily="18" charset="0"/>
              </a:rPr>
              <a:t>Районный бюджет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endParaRPr lang="ru-RU" sz="1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57313" y="4071938"/>
            <a:ext cx="2928937" cy="1500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dirty="0">
                <a:ea typeface="Calibri" pitchFamily="34" charset="0"/>
                <a:cs typeface="Times New Roman" pitchFamily="18" charset="0"/>
              </a:rPr>
              <a:t>Бюджеты сельских Советов  (10)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1800225"/>
            <a:ext cx="8059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br>
              <a:rPr lang="ru-RU"/>
            </a:br>
            <a:endParaRPr lang="ru-RU"/>
          </a:p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ru-RU" sz="28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Базовый уровень</a:t>
            </a:r>
            <a:endParaRPr lang="ru-RU" sz="2800"/>
          </a:p>
          <a:p>
            <a:pPr eaLnBrk="0" hangingPunct="0"/>
            <a:r>
              <a:rPr lang="ru-RU" sz="110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</a:t>
            </a:r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0" y="1800225"/>
            <a:ext cx="8215313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br>
              <a:rPr lang="ru-RU" sz="1000" dirty="0"/>
            </a:br>
            <a:endParaRPr lang="ru-RU" dirty="0"/>
          </a:p>
          <a:p>
            <a:pPr eaLnBrk="0" hangingPunct="0"/>
            <a:r>
              <a:rPr lang="ru-RU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</a:t>
            </a: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sz="2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Первичный уровень</a:t>
            </a:r>
            <a:endParaRPr lang="ru-RU" sz="2400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10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642938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 1 полугодие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года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>
            <p:extLst/>
          </p:nvPr>
        </p:nvGraphicFramePr>
        <p:xfrm>
          <a:off x="125413" y="858492"/>
          <a:ext cx="8893174" cy="5889695"/>
        </p:xfrm>
        <a:graphic>
          <a:graphicData uri="http://schemas.openxmlformats.org/drawingml/2006/table">
            <a:tbl>
              <a:tblPr/>
              <a:tblGrid>
                <a:gridCol w="3458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4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 на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на 1 полугодие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прошлого года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540,8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17 750,0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18 709,8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116,4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389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9 830,1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9 952,0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493,5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1 770,7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595,1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5 366,8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550,1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550,5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141,0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1 234,1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1 234,5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1 126,3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1 126,3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предприним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237,4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237,4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произв.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с/х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0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3 187,7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1 765,9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1 903,3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74,6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1 673,0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878,2 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887,1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53,0 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105,1 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448,5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Арендная плата за землю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728,5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515,9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20 613,1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53,2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110,7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о платежах в бюджет по категориям плательщиков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556792"/>
          <a:ext cx="8291264" cy="462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1 полугодие  2019 года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1 полугодие 2020 года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Удельный</a:t>
                      </a:r>
                      <a:r>
                        <a:rPr lang="ru-RU" sz="1800" baseline="0" dirty="0"/>
                        <a:t> вес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Откл</a:t>
                      </a:r>
                      <a:r>
                        <a:rPr lang="ru-RU" sz="1800" dirty="0"/>
                        <a:t>.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8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622,5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20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613,1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100,0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1528,4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Индивидуальные</a:t>
                      </a:r>
                      <a:r>
                        <a:rPr lang="ru-RU" sz="1800" baseline="0" dirty="0"/>
                        <a:t> предприниматели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1 014,7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1 010,9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-3,8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малого и среднего бизнеса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3 049,5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3 040,1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14,7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-9,4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Сельское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1 548,3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1 857,4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309,1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Предприятия, обслужив. СХ (ПМС,СХТ)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73,2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25,5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</a:t>
                      </a:r>
                      <a:r>
                        <a:rPr lang="ru-RU" sz="1800" dirty="0"/>
                        <a:t>47,7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промышленности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6 081,8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7 839,6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38,0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1757,8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Строительство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274,1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229,6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-44,5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Торговля и общепит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345,9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344,2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-1,7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Потребкооперация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73,5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80,2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6,7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Физические лица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691,8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661,5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-30,3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i="1" dirty="0"/>
              <a:t>Структура доходов районного бюджета за</a:t>
            </a:r>
            <a:r>
              <a:rPr lang="en-US" sz="3800" i="1" dirty="0"/>
              <a:t> 1 </a:t>
            </a:r>
            <a:r>
              <a:rPr lang="ru-RU" sz="3800" i="1" dirty="0"/>
              <a:t>полугодие 2020 года</a:t>
            </a:r>
            <a:endParaRPr lang="ru-RU" sz="3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389063" y="1971675"/>
          <a:ext cx="6364287" cy="378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Worksheet" r:id="rId3" imgW="6829437" imgH="4057607" progId="Excel.Sheet.8">
                  <p:embed/>
                </p:oleObj>
              </mc:Choice>
              <mc:Fallback>
                <p:oleObj name="Worksheet" r:id="rId3" imgW="6829437" imgH="4057607" progId="Excel.Sheet.8">
                  <p:embed/>
                  <p:pic>
                    <p:nvPicPr>
                      <p:cNvPr id="5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1971675"/>
                        <a:ext cx="6364287" cy="378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9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5" name="Объект 25"/>
          <p:cNvGraphicFramePr>
            <a:graphicFrameLocks/>
          </p:cNvGraphicFramePr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2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611AF1-5B72-4DA1-A5D0-F6DD42D50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266141-E867-46B2-A9F8-0B39163E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104714"/>
              </p:ext>
            </p:extLst>
          </p:nvPr>
        </p:nvGraphicFramePr>
        <p:xfrm>
          <a:off x="-108520" y="0"/>
          <a:ext cx="925252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876099"/>
              </p:ext>
            </p:extLst>
          </p:nvPr>
        </p:nvGraphicFramePr>
        <p:xfrm>
          <a:off x="-108520" y="0"/>
          <a:ext cx="925252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96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8643938" cy="908719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Кредиторская задолженность по средствам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за 1 полугодие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79512" y="520205"/>
          <a:ext cx="8856987" cy="6122488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16667562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58633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0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дукты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пита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Ком-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услуги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Лекар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средства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риалы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Кап.ремонт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 порт связь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ремонта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рас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сооруж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благ-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 «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Новогруд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ЦРБ»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9,9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0,9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Управл.по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труду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Райисполком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0,9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3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спорта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2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с/х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сфере культ.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99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сфере образ.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ерв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уровня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0,9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18,4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33,7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11,0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16,2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144,1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4,9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14,8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5,6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0638"/>
            <a:ext cx="2133600" cy="365125"/>
          </a:xfrm>
        </p:spPr>
        <p:txBody>
          <a:bodyPr/>
          <a:lstStyle/>
          <a:p>
            <a:pPr>
              <a:defRPr/>
            </a:pPr>
            <a:fld id="{0CAC9A0C-8960-4768-A276-7EAEB31EAB7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2400" b="1" i="1" dirty="0"/>
              <a:t>Сведения по внебюджетным средствам за 1 полугодие 20</a:t>
            </a:r>
            <a:r>
              <a:rPr lang="en-US" sz="2400" b="1" i="1" dirty="0"/>
              <a:t>20</a:t>
            </a:r>
            <a:r>
              <a:rPr lang="ru-RU" sz="2400" b="1" i="1" dirty="0"/>
              <a:t> года</a:t>
            </a:r>
            <a:r>
              <a:rPr lang="ru-RU" sz="2400" dirty="0"/>
              <a:t> </a:t>
            </a:r>
            <a:r>
              <a:rPr lang="ru-RU" sz="2400" b="1" i="1" dirty="0"/>
              <a:t> по </a:t>
            </a:r>
            <a:r>
              <a:rPr lang="ru-RU" sz="2400" b="1" i="1" dirty="0" err="1"/>
              <a:t>Новогрудскому</a:t>
            </a:r>
            <a:r>
              <a:rPr lang="ru-RU" sz="2400" b="1" i="1" dirty="0"/>
              <a:t> району</a:t>
            </a:r>
            <a:r>
              <a:rPr lang="ru-RU" sz="2400" dirty="0"/>
              <a:t> </a:t>
            </a:r>
            <a:r>
              <a:rPr lang="en-US" sz="2400" dirty="0"/>
              <a:t>                               </a:t>
            </a:r>
            <a:r>
              <a:rPr lang="ru-RU" sz="2400" dirty="0"/>
              <a:t>                                                                                                    </a:t>
            </a:r>
            <a:br>
              <a:rPr lang="ru-RU" sz="2400" dirty="0"/>
            </a:br>
            <a:r>
              <a:rPr lang="ru-RU" sz="1800" dirty="0"/>
              <a:t>                                                                                                                                        </a:t>
            </a:r>
            <a:br>
              <a:rPr lang="ru-RU" sz="1800" dirty="0"/>
            </a:br>
            <a:r>
              <a:rPr lang="ru-RU" sz="1800" b="1" dirty="0"/>
              <a:t>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484784"/>
          <a:ext cx="836339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3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1 полугодие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1 полугодие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1 полугодие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роста к плану 1 полугодия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роста к исполнению 1 полугодия 201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159,1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159,1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242,4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242,4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334,8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535,4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535,7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727,6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100,1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73,6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8575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4117</TotalTime>
  <Words>825</Words>
  <Application>Microsoft Office PowerPoint</Application>
  <PresentationFormat>Экран (4:3)</PresentationFormat>
  <Paragraphs>405</Paragraphs>
  <Slides>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Тема Office</vt:lpstr>
      <vt:lpstr>Worksheet</vt:lpstr>
      <vt:lpstr>Презентация PowerPoint</vt:lpstr>
      <vt:lpstr> </vt:lpstr>
      <vt:lpstr>Доходы бюджета Новогрудского района  за 1 полугодие 2020 года</vt:lpstr>
      <vt:lpstr>Информация о платежах в бюджет по категориям плательщиков</vt:lpstr>
      <vt:lpstr>Структура доходов районного бюджета за 1 полугодие 2020 года</vt:lpstr>
      <vt:lpstr>Презентация PowerPoint</vt:lpstr>
      <vt:lpstr>Презентация PowerPoint</vt:lpstr>
      <vt:lpstr>Кредиторская задолженность по средствам бюджета Новогрудского района за 1 полугодие 2020 года</vt:lpstr>
      <vt:lpstr> Сведения по внебюджетным средствам за 1 полугодие 2020 года 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Бастюк Ирина Михайловна</cp:lastModifiedBy>
  <cp:revision>506</cp:revision>
  <cp:lastPrinted>2020-05-28T07:04:22Z</cp:lastPrinted>
  <dcterms:created xsi:type="dcterms:W3CDTF">2011-12-28T14:04:01Z</dcterms:created>
  <dcterms:modified xsi:type="dcterms:W3CDTF">2020-08-27T07:30:13Z</dcterms:modified>
</cp:coreProperties>
</file>