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57" r:id="rId3"/>
    <p:sldId id="264" r:id="rId4"/>
    <p:sldId id="267" r:id="rId5"/>
    <p:sldId id="268" r:id="rId6"/>
    <p:sldId id="276" r:id="rId7"/>
    <p:sldId id="262" r:id="rId8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9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77777777777779E-2"/>
          <c:y val="8.8425925925925922E-2"/>
          <c:w val="0.84444444444444444"/>
          <c:h val="0.83425925925925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CE2C-40FF-83C9-352A3BF3F8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E2C-40FF-83C9-352A3BF3F8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CE2C-40FF-83C9-352A3BF3F8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E2C-40FF-83C9-352A3BF3F8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CE2C-40FF-83C9-352A3BF3F8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E2C-40FF-83C9-352A3BF3F8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E2C-40FF-83C9-352A3BF3F8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CE2C-40FF-83C9-352A3BF3F8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E2C-40FF-83C9-352A3BF3F8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CE2C-40FF-83C9-352A3BF3F8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42</a:t>
                    </a:r>
                    <a:r>
                      <a:rPr lang="ru-RU" baseline="0" dirty="0"/>
                      <a:t> 653,1</a:t>
                    </a:r>
                    <a:endParaRPr lang="ru-RU" dirty="0"/>
                  </a:p>
                  <a:p>
                    <a:r>
                      <a:rPr lang="ru-RU" dirty="0"/>
                      <a:t>Заработная</a:t>
                    </a:r>
                    <a:r>
                      <a:rPr lang="ru-RU" baseline="0" dirty="0"/>
                      <a:t>  плата  с начислениями </a:t>
                    </a:r>
                  </a:p>
                  <a:p>
                    <a:r>
                      <a:rPr lang="ru-RU" baseline="0" dirty="0"/>
                      <a:t>54,2 %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2C-40FF-83C9-352A3BF3F89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2 034,6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 </a:t>
                    </a:r>
                  </a:p>
                  <a:p>
                    <a:r>
                      <a:rPr lang="ru-RU" dirty="0"/>
                      <a:t>2,6 %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2C-40FF-83C9-352A3BF3F89C}"/>
                </c:ext>
              </c:extLst>
            </c:dLbl>
            <c:dLbl>
              <c:idx val="2"/>
              <c:layout>
                <c:manualLayout>
                  <c:x val="5.823293963254593E-2"/>
                  <c:y val="-8.141732283464566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6 332,0</a:t>
                    </a:r>
                  </a:p>
                  <a:p>
                    <a:r>
                      <a:rPr lang="ru-RU" baseline="0" dirty="0"/>
                      <a:t>Оплата коммунальных услуг</a:t>
                    </a:r>
                  </a:p>
                  <a:p>
                    <a:r>
                      <a:rPr lang="ru-RU" baseline="0" dirty="0"/>
                      <a:t>8,4 %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2C-40FF-83C9-352A3BF3F89C}"/>
                </c:ext>
              </c:extLst>
            </c:dLbl>
            <c:dLbl>
              <c:idx val="3"/>
              <c:layout>
                <c:manualLayout>
                  <c:x val="-2.7815944881889765E-2"/>
                  <c:y val="1.728915135608049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5 513,5</a:t>
                    </a:r>
                  </a:p>
                  <a:p>
                    <a:r>
                      <a:rPr lang="ru-RU" baseline="0" dirty="0"/>
                      <a:t>Субсидии</a:t>
                    </a:r>
                  </a:p>
                  <a:p>
                    <a:r>
                      <a:rPr lang="ru-RU" baseline="0" dirty="0"/>
                      <a:t>7,0 %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2C-40FF-83C9-352A3BF3F89C}"/>
                </c:ext>
              </c:extLst>
            </c:dLbl>
            <c:dLbl>
              <c:idx val="4"/>
              <c:layout>
                <c:manualLayout>
                  <c:x val="-7.0833333333333331E-2"/>
                  <c:y val="-1.789880431612715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marL="0" indent="0">
                      <a:buNone/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2 909,7</a:t>
                    </a:r>
                  </a:p>
                  <a:p>
                    <a:pPr marL="0" indent="0">
                      <a:buNone/>
                      <a:defRPr/>
                    </a:pPr>
                    <a:r>
                      <a:rPr lang="ru-RU" baseline="0" dirty="0"/>
                      <a:t>Трансферты населению,</a:t>
                    </a:r>
                  </a:p>
                  <a:p>
                    <a:pPr marL="0" indent="0">
                      <a:buNone/>
                      <a:defRPr/>
                    </a:pPr>
                    <a:r>
                      <a:rPr lang="ru-RU" baseline="0" dirty="0"/>
                      <a:t>3,7 %</a:t>
                    </a:r>
                    <a:endParaRPr lang="ru-RU" dirty="0"/>
                  </a:p>
                </c:rich>
              </c:tx>
              <c:numFmt formatCode="0.0%" sourceLinked="0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 marL="0" indent="0">
                    <a:buNone/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8-CE2C-40FF-83C9-352A3BF3F89C}"/>
                </c:ext>
              </c:extLst>
            </c:dLbl>
            <c:dLbl>
              <c:idx val="5"/>
              <c:layout>
                <c:manualLayout>
                  <c:x val="-2.5430227471566053E-2"/>
                  <c:y val="-6.786541265675123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1 772,2</a:t>
                    </a:r>
                  </a:p>
                  <a:p>
                    <a:r>
                      <a:rPr lang="ru-RU" baseline="0" dirty="0"/>
                      <a:t>Продукты питания</a:t>
                    </a:r>
                  </a:p>
                  <a:p>
                    <a:r>
                      <a:rPr lang="ru-RU" baseline="0" dirty="0"/>
                      <a:t>2,2 %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2C-40FF-83C9-352A3BF3F89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baseline="0" dirty="0"/>
                      <a:t>6403,6</a:t>
                    </a:r>
                  </a:p>
                  <a:p>
                    <a:r>
                      <a:rPr lang="ru-RU" baseline="0" dirty="0"/>
                      <a:t>Капитальные расходы</a:t>
                    </a:r>
                  </a:p>
                  <a:p>
                    <a:r>
                      <a:rPr lang="ru-RU" baseline="0" dirty="0"/>
                      <a:t>8,1 %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2C-40FF-83C9-352A3BF3F89C}"/>
                </c:ext>
              </c:extLst>
            </c:dLbl>
            <c:dLbl>
              <c:idx val="7"/>
              <c:layout>
                <c:manualLayout>
                  <c:x val="-2.7073709536307961E-2"/>
                  <c:y val="6.656751239428404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457,2</a:t>
                    </a:r>
                  </a:p>
                  <a:p>
                    <a:r>
                      <a:rPr lang="ru-RU" baseline="0" dirty="0"/>
                      <a:t>Обслуживание долга органов местного </a:t>
                    </a:r>
                    <a:r>
                      <a:rPr lang="ru-RU" baseline="0" dirty="0" err="1"/>
                      <a:t>упраления</a:t>
                    </a:r>
                    <a:r>
                      <a:rPr lang="ru-RU" baseline="0" dirty="0"/>
                      <a:t> и </a:t>
                    </a:r>
                    <a:r>
                      <a:rPr lang="ru-RU" baseline="0" dirty="0" err="1"/>
                      <a:t>самоупраления</a:t>
                    </a:r>
                    <a:endParaRPr lang="ru-RU" baseline="0" dirty="0"/>
                  </a:p>
                  <a:p>
                    <a:r>
                      <a:rPr lang="ru-RU" baseline="0" dirty="0"/>
                      <a:t>0,6 %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2C-40FF-83C9-352A3BF3F89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baseline="0"/>
                      <a:t>10 584,8</a:t>
                    </a:r>
                  </a:p>
                  <a:p>
                    <a:r>
                      <a:rPr lang="ru-RU" baseline="0"/>
                      <a:t>Прочие </a:t>
                    </a:r>
                    <a:r>
                      <a:rPr lang="ru-RU" baseline="0" dirty="0"/>
                      <a:t>расходы</a:t>
                    </a:r>
                  </a:p>
                  <a:p>
                    <a:r>
                      <a:rPr lang="ru-RU" baseline="0" dirty="0"/>
                      <a:t>13,5 %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2C-40FF-83C9-352A3BF3F89C}"/>
                </c:ext>
              </c:extLst>
            </c:dLbl>
            <c:numFmt formatCode="0.0%" sourceLinked="0"/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Обслуживание долга органов местного управления  и самоуправления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36070</c:v>
                </c:pt>
                <c:pt idx="1">
                  <c:v>1183.3</c:v>
                </c:pt>
                <c:pt idx="2">
                  <c:v>5924.7</c:v>
                </c:pt>
                <c:pt idx="3">
                  <c:v>4125.3</c:v>
                </c:pt>
                <c:pt idx="4">
                  <c:v>2815.9</c:v>
                </c:pt>
                <c:pt idx="5">
                  <c:v>2146.6999999999998</c:v>
                </c:pt>
                <c:pt idx="6">
                  <c:v>10077.700000000001</c:v>
                </c:pt>
                <c:pt idx="7">
                  <c:v>199.7</c:v>
                </c:pt>
                <c:pt idx="8">
                  <c:v>11305.2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C-40FF-83C9-352A3BF3F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u="none" strike="noStrike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200" b="1" i="1" u="none" strike="noStrike" baseline="0" dirty="0">
                <a:effectLst/>
              </a:rPr>
              <a:t>20</a:t>
            </a:r>
            <a:r>
              <a:rPr lang="ru-RU" sz="2200" b="1" i="1" u="none" strike="noStrike" baseline="0" dirty="0">
                <a:effectLst/>
              </a:rPr>
              <a:t> года</a:t>
            </a:r>
            <a:endParaRPr lang="ru-RU" sz="2200" b="1" i="0" u="none" strike="noStrike" baseline="0" dirty="0">
              <a:effectLst/>
            </a:endParaRPr>
          </a:p>
        </c:rich>
      </c:tx>
      <c:layout>
        <c:manualLayout>
          <c:xMode val="edge"/>
          <c:yMode val="edge"/>
          <c:x val="0.12352688781002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916739853709515E-3"/>
          <c:w val="0.70414632244425257"/>
          <c:h val="0.99748043918127371"/>
        </c:manualLayout>
      </c:layout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 20</a:t>
            </a:r>
            <a:r>
              <a:rPr lang="en-US" sz="2800" b="1" i="1" baseline="0" dirty="0">
                <a:effectLst/>
              </a:rPr>
              <a:t>20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F-40F0-9BC1-FFF9D00B9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B6F-40F0-9BC1-FFF9D00B9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9B6F-40F0-9BC1-FFF9D00B9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9B6F-40F0-9BC1-FFF9D00B9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F-40F0-9BC1-FFF9D00B9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9B6F-40F0-9BC1-FFF9D00B91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B6F-40F0-9BC1-FFF9D00B91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F-40F0-9BC1-FFF9D00B91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B6F-40F0-9BC1-FFF9D00B91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F-40F0-9BC1-FFF9D00B91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B6F-40F0-9BC1-FFF9D00B91B4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baseline="0" dirty="0"/>
                      <a:t> 648,1</a:t>
                    </a:r>
                    <a:endParaRPr lang="en-US" dirty="0"/>
                  </a:p>
                  <a:p>
                    <a:r>
                      <a:rPr lang="en-US" dirty="0"/>
                      <a:t>8,5%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6F-40F0-9BC1-FFF9D00B91B4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20,7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6F-40F0-9BC1-FFF9D00B91B4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94,8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6F-40F0-9BC1-FFF9D00B91B4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2 266,4</a:t>
                    </a:r>
                  </a:p>
                  <a:p>
                    <a:r>
                      <a:rPr lang="en-US" dirty="0"/>
                      <a:t>2,9%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6F-40F0-9BC1-FFF9D00B91B4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293,9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6F-40F0-9BC1-FFF9D00B91B4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9 552,4</a:t>
                    </a:r>
                  </a:p>
                  <a:p>
                    <a:r>
                      <a:rPr lang="en-US" baseline="0" dirty="0"/>
                      <a:t>12,1%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6F-40F0-9BC1-FFF9D00B91B4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  <a:r>
                      <a:rPr lang="en-US" baseline="0" dirty="0"/>
                      <a:t> 995</a:t>
                    </a:r>
                    <a:r>
                      <a:rPr lang="en-US" dirty="0"/>
                      <a:t>,0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25,4%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6F-40F0-9BC1-FFF9D00B91B4}"/>
                </c:ext>
              </c:extLst>
            </c:dLbl>
            <c:dLbl>
              <c:idx val="7"/>
              <c:layout>
                <c:manualLayout>
                  <c:x val="-2.3093924682140648E-2"/>
                  <c:y val="-6.8156761177713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</a:t>
                    </a:r>
                    <a:r>
                      <a:rPr lang="en-US" baseline="0" dirty="0"/>
                      <a:t> 743</a:t>
                    </a:r>
                    <a:r>
                      <a:rPr lang="en-US" dirty="0"/>
                      <a:t>,4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3,5%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B6F-40F0-9BC1-FFF9D00B91B4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5 677,6</a:t>
                    </a:r>
                    <a:endParaRPr lang="en-US" baseline="0" dirty="0"/>
                  </a:p>
                  <a:p>
                    <a:r>
                      <a:rPr lang="en-US" dirty="0"/>
                      <a:t>7,2%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B6F-40F0-9BC1-FFF9D00B91B4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27 929,7</a:t>
                    </a:r>
                    <a:endParaRPr lang="en-US" baseline="0" dirty="0"/>
                  </a:p>
                  <a:p>
                    <a:r>
                      <a:rPr lang="en-US" dirty="0"/>
                      <a:t>35,5%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B6F-40F0-9BC1-FFF9D00B91B4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438,7</a:t>
                    </a:r>
                    <a:endParaRPr lang="en-US" dirty="0"/>
                  </a:p>
                  <a:p>
                    <a:r>
                      <a:rPr lang="en-US" dirty="0"/>
                      <a:t>4,4%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6F-40F0-9BC1-FFF9D00B91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2720.8</c:v>
                </c:pt>
                <c:pt idx="1">
                  <c:v>3.8</c:v>
                </c:pt>
                <c:pt idx="2">
                  <c:v>6.4</c:v>
                </c:pt>
                <c:pt idx="3">
                  <c:v>891.3</c:v>
                </c:pt>
                <c:pt idx="4">
                  <c:v>134.69999999999999</c:v>
                </c:pt>
                <c:pt idx="5">
                  <c:v>4096.8</c:v>
                </c:pt>
                <c:pt idx="6">
                  <c:v>8736.9</c:v>
                </c:pt>
                <c:pt idx="7">
                  <c:v>1327.3</c:v>
                </c:pt>
                <c:pt idx="8">
                  <c:v>4544.3999999999996</c:v>
                </c:pt>
                <c:pt idx="9">
                  <c:v>14867.8</c:v>
                </c:pt>
                <c:pt idx="10">
                  <c:v>1485.5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F-40F0-9BC1-FFF9D00B91B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25D-420F-80AA-8E819B04EE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25D-420F-80AA-8E819B04E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125D-420F-80AA-8E819B04E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125D-420F-80AA-8E819B04EE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125D-420F-80AA-8E819B04EE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125D-420F-80AA-8E819B04EE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125D-420F-80AA-8E819B04EE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125D-420F-80AA-8E819B04EE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125D-420F-80AA-8E819B04EE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125D-420F-80AA-8E819B04EE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125D-420F-80AA-8E819B04EED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7.0095348016395445</c:v>
                </c:pt>
                <c:pt idx="1">
                  <c:v>9.7898530749155627E-3</c:v>
                </c:pt>
                <c:pt idx="2">
                  <c:v>1.648817359985779E-2</c:v>
                </c:pt>
                <c:pt idx="3">
                  <c:v>2.2962358014926951</c:v>
                </c:pt>
                <c:pt idx="4">
                  <c:v>0.3470245287345069</c:v>
                </c:pt>
                <c:pt idx="5">
                  <c:v>10.554492125608968</c:v>
                </c:pt>
                <c:pt idx="6">
                  <c:v>22.508675613218362</c:v>
                </c:pt>
                <c:pt idx="7">
                  <c:v>3.4194926279830069</c:v>
                </c:pt>
                <c:pt idx="8">
                  <c:v>11.707633766749021</c:v>
                </c:pt>
                <c:pt idx="9">
                  <c:v>38.303573038744631</c:v>
                </c:pt>
                <c:pt idx="10">
                  <c:v>3.8270596691544916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F-40F0-9BC1-FFF9D00B91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85286603001126"/>
          <c:y val="0.13684560175643068"/>
          <c:w val="0.33077453493750891"/>
          <c:h val="0.857598841877929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0.13046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93888E45-B085-4AE4-A695-7EE8693B5A5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912616" cy="74987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6465"/>
            <a:ext cx="5487041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2020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16662"/>
              </p:ext>
            </p:extLst>
          </p:nvPr>
        </p:nvGraphicFramePr>
        <p:xfrm>
          <a:off x="250825" y="835025"/>
          <a:ext cx="8893174" cy="5889695"/>
        </p:xfrm>
        <a:graphic>
          <a:graphicData uri="http://schemas.openxmlformats.org/drawingml/2006/table">
            <a:tbl>
              <a:tblPr/>
              <a:tblGrid>
                <a:gridCol w="345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Уточн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план на 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40,8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837,7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487,6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18 858,0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20 633,9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20 660,8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2 893,5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2 679,2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5 195,0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148,2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5 366,8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5 315,7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5 419,8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644,8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2 072,0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2 838,8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2 839,4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2 397,5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2 397,5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произв.с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1 150,6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1 150,6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217,3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3 137,0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3 211,0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3 235,8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1 623,0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1 760,4 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1 761,9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100,1 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477,8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40 048,7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42 723,5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106,7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450" y="28575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391844"/>
              </p:ext>
            </p:extLst>
          </p:nvPr>
        </p:nvGraphicFramePr>
        <p:xfrm>
          <a:off x="457200" y="1600200"/>
          <a:ext cx="8229600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 201</a:t>
                      </a:r>
                      <a:r>
                        <a:rPr lang="en-US" sz="1800" dirty="0"/>
                        <a:t>9</a:t>
                      </a:r>
                      <a:r>
                        <a:rPr lang="ru-RU" sz="1800" dirty="0"/>
                        <a:t> 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 20</a:t>
                      </a:r>
                      <a:r>
                        <a:rPr lang="en-US" sz="1800" dirty="0"/>
                        <a:t>20</a:t>
                      </a:r>
                      <a:r>
                        <a:rPr lang="ru-RU" sz="1800" dirty="0"/>
                        <a:t> 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Отклон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8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121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42 723,5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 601,9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</a:t>
                      </a:r>
                      <a:r>
                        <a:rPr lang="en-US" sz="1800" dirty="0"/>
                        <a:t>213</a:t>
                      </a:r>
                      <a:r>
                        <a:rPr lang="ru-RU" sz="1800" dirty="0"/>
                        <a:t>,</a:t>
                      </a:r>
                      <a:r>
                        <a:rPr lang="en-US" sz="1800" dirty="0"/>
                        <a:t>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2 114,5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-99,0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6 475,9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6 528,0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3 319,9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3 920,6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600,7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180,2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19,8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11 302,9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14 755,9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3 453,0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524,7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504,5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-20,2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717,6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665,1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-52,5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170,8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182,9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1 322,2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1 964,8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642,6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Структура доходов районного бюджета за 20</a:t>
            </a:r>
            <a:r>
              <a:rPr lang="en-US" i="1" dirty="0"/>
              <a:t>20</a:t>
            </a:r>
            <a:r>
              <a:rPr lang="ru-RU" i="1" dirty="0"/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404451"/>
              </p:ext>
            </p:extLst>
          </p:nvPr>
        </p:nvGraphicFramePr>
        <p:xfrm>
          <a:off x="1381125" y="2008188"/>
          <a:ext cx="6380163" cy="370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Worksheet" r:id="rId3" imgW="6819852" imgH="3962414" progId="Excel.Sheet.8">
                  <p:embed/>
                </p:oleObj>
              </mc:Choice>
              <mc:Fallback>
                <p:oleObj name="Worksheet" r:id="rId3" imgW="6819852" imgH="3962414" progId="Excel.Sheet.8">
                  <p:embed/>
                  <p:pic>
                    <p:nvPicPr>
                      <p:cNvPr id="0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008188"/>
                        <a:ext cx="6380163" cy="370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871336"/>
              </p:ext>
            </p:extLst>
          </p:nvPr>
        </p:nvGraphicFramePr>
        <p:xfrm>
          <a:off x="107504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48264" y="83671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                    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63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611AF1-5B72-4DA1-A5D0-F6DD42D5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266141-E867-46B2-A9F8-0B39163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209356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6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201</a:t>
            </a:r>
            <a:r>
              <a:rPr lang="en-US" sz="2400" b="1" i="1" dirty="0"/>
              <a:t>9</a:t>
            </a:r>
            <a:r>
              <a:rPr lang="ru-RU" sz="2400" b="1" i="1" dirty="0"/>
              <a:t> </a:t>
            </a:r>
            <a:r>
              <a:rPr lang="en-US" sz="2400" b="1" i="1" dirty="0"/>
              <a:t>– </a:t>
            </a:r>
            <a:r>
              <a:rPr lang="ru-RU" sz="2400" b="1" i="1" dirty="0"/>
              <a:t>2</a:t>
            </a:r>
            <a:r>
              <a:rPr lang="en-US" sz="2400" b="1" i="1" dirty="0"/>
              <a:t>020 </a:t>
            </a:r>
            <a:r>
              <a:rPr lang="ru-RU" sz="2400" b="1" i="1" dirty="0"/>
              <a:t>гг.</a:t>
            </a:r>
            <a:r>
              <a:rPr lang="ru-RU" sz="2400" dirty="0"/>
              <a:t> </a:t>
            </a:r>
            <a:r>
              <a:rPr lang="ru-RU" sz="2400" b="1" i="1" dirty="0"/>
              <a:t>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215875"/>
              </p:ext>
            </p:extLst>
          </p:nvPr>
        </p:nvGraphicFramePr>
        <p:xfrm>
          <a:off x="395536" y="1484784"/>
          <a:ext cx="8256586" cy="489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плану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278,1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268,9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240,4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240,4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287,8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1255,7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1097,6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1393,9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87,4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78,7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612</Words>
  <Application>Microsoft Office PowerPoint</Application>
  <PresentationFormat>Экран (4:3)</PresentationFormat>
  <Paragraphs>295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Доходы бюджета Новогрудского района  за 2020 год</vt:lpstr>
      <vt:lpstr>Информация о платежах в бюджет по категориям плательщиков</vt:lpstr>
      <vt:lpstr>Структура доходов районного бюджета за 2020 год</vt:lpstr>
      <vt:lpstr>Презентация PowerPoint</vt:lpstr>
      <vt:lpstr>Презентация PowerPoint</vt:lpstr>
      <vt:lpstr> Сведения по внебюджетным средствам за 2019 – 2020 гг.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483</cp:revision>
  <cp:lastPrinted>2021-02-24T07:27:26Z</cp:lastPrinted>
  <dcterms:created xsi:type="dcterms:W3CDTF">2011-12-28T14:04:01Z</dcterms:created>
  <dcterms:modified xsi:type="dcterms:W3CDTF">2021-02-25T07:30:03Z</dcterms:modified>
</cp:coreProperties>
</file>