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charts/colors3.xml" ContentType="application/vnd.ms-office.chartcolorstyle+xml"/>
  <Override PartName="/ppt/charts/colors2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0" r:id="rId2"/>
    <p:sldId id="276" r:id="rId3"/>
    <p:sldId id="257" r:id="rId4"/>
    <p:sldId id="264" r:id="rId5"/>
    <p:sldId id="267" r:id="rId6"/>
    <p:sldId id="271" r:id="rId7"/>
    <p:sldId id="265" r:id="rId8"/>
    <p:sldId id="274" r:id="rId9"/>
    <p:sldId id="275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591" autoAdjust="0"/>
    <p:restoredTop sz="94654" autoAdjust="0"/>
  </p:normalViewPr>
  <p:slideViewPr>
    <p:cSldViewPr>
      <p:cViewPr varScale="1">
        <p:scale>
          <a:sx n="103" d="100"/>
          <a:sy n="103" d="100"/>
        </p:scale>
        <p:origin x="-3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&#1076;&#1080;&#1072;&#1075;&#1088;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76;&#1080;&#1072;&#1075;&#1088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76;&#1080;&#1072;&#1075;&#1088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76;&#1080;&#1072;&#1075;&#1088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1.xml"/><Relationship Id="rId1" Type="http://schemas.openxmlformats.org/officeDocument/2006/relationships/oleObject" Target="file:///D:\&#1052;&#1086;&#1080;%20&#1076;&#1086;&#1082;&#1091;&#1084;&#1077;&#1085;&#1090;&#1099;\&#1076;&#1080;&#1072;&#1075;&#1088;.xlsx" TargetMode="External"/><Relationship Id="rId4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chartUserShapes" Target="../drawings/drawing2.xml"/><Relationship Id="rId1" Type="http://schemas.openxmlformats.org/officeDocument/2006/relationships/oleObject" Target="file:///D:\&#1052;&#1086;&#1080;%20&#1076;&#1086;&#1082;&#1091;&#1084;&#1077;&#1085;&#1090;&#1099;\&#1076;&#1080;&#1072;&#1075;&#1088;.xlsx" TargetMode="External"/><Relationship Id="rId4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  <a:r>
              <a:rPr lang="ru-RU" sz="18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расходов по экономической классификации за                                         9 месяцев 2020 года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5261800087489072"/>
          <c:y val="0"/>
        </c:manualLayout>
      </c:layout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5803587051618554E-2"/>
          <c:w val="0.98327210739779802"/>
          <c:h val="0.984196380777315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816-4F5E-9F38-EA0E26D86A81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816-4F5E-9F38-EA0E26D86A81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816-4F5E-9F38-EA0E26D86A81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816-4F5E-9F38-EA0E26D86A81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816-4F5E-9F38-EA0E26D86A81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816-4F5E-9F38-EA0E26D86A81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816-4F5E-9F38-EA0E26D86A81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C816-4F5E-9F38-EA0E26D86A81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C816-4F5E-9F38-EA0E26D86A81}"/>
              </c:ext>
            </c:extLst>
          </c:dPt>
          <c:dLbls>
            <c:dLbl>
              <c:idx val="0"/>
              <c:layout>
                <c:manualLayout>
                  <c:x val="-0.27174845363218864"/>
                  <c:y val="-3.585024311803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aseline="0" dirty="0"/>
                      <a:t>31 131,4  тыс. руб.;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aseline="0" dirty="0"/>
                      <a:t>Заработная плата с начислениями;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aseline="0" dirty="0"/>
                      <a:t>56,3 %</a:t>
                    </a: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7818372703412075"/>
                      <c:h val="0.217789734616506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816-4F5E-9F38-EA0E26D86A81}"/>
                </c:ext>
              </c:extLst>
            </c:dLbl>
            <c:dLbl>
              <c:idx val="1"/>
              <c:layout>
                <c:manualLayout>
                  <c:x val="0.13472222222222224"/>
                  <c:y val="3.6271507728200653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1 110,7 тыс. руб.;</a:t>
                    </a:r>
                  </a:p>
                  <a:p>
                    <a:r>
                      <a:rPr lang="ru-RU" dirty="0"/>
                      <a:t>Лекарственные средства и изделия медицинского назначения;</a:t>
                    </a:r>
                  </a:p>
                  <a:p>
                    <a:r>
                      <a:rPr lang="ru-RU" dirty="0"/>
                      <a:t>2,0 %</a:t>
                    </a:r>
                  </a:p>
                </c:rich>
              </c:tx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16-4F5E-9F38-EA0E26D86A8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/>
                      <a:t>3 982,8 </a:t>
                    </a:r>
                    <a:r>
                      <a:rPr lang="ru-RU" dirty="0" err="1"/>
                      <a:t>тыс.руб</a:t>
                    </a:r>
                    <a:r>
                      <a:rPr lang="ru-RU" dirty="0"/>
                      <a:t>.;</a:t>
                    </a:r>
                  </a:p>
                  <a:p>
                    <a:r>
                      <a:rPr lang="ru-RU" dirty="0"/>
                      <a:t>Оплата коммунальных</a:t>
                    </a:r>
                    <a:r>
                      <a:rPr lang="ru-RU" baseline="0" dirty="0"/>
                      <a:t> услуг;</a:t>
                    </a:r>
                  </a:p>
                  <a:p>
                    <a:r>
                      <a:rPr lang="ru-RU" baseline="0" dirty="0"/>
                      <a:t>7,2 %</a:t>
                    </a:r>
                    <a:endParaRPr lang="ru-RU" dirty="0"/>
                  </a:p>
                </c:rich>
              </c:tx>
              <c:dLblPos val="outEnd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16-4F5E-9F38-EA0E26D86A81}"/>
                </c:ext>
              </c:extLst>
            </c:dLbl>
            <c:dLbl>
              <c:idx val="3"/>
              <c:layout>
                <c:manualLayout>
                  <c:x val="1.5972222222222218E-2"/>
                  <c:y val="-6.7900450176106686E-17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aseline="0" dirty="0"/>
                      <a:t>4 320,2 тыс. руб.;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aseline="0" dirty="0"/>
                      <a:t>Субсидии;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aseline="0" dirty="0"/>
                      <a:t>7,8 %</a:t>
                    </a: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4606944444444445"/>
                      <c:h val="8.672222222222222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816-4F5E-9F38-EA0E26D86A81}"/>
                </c:ext>
              </c:extLst>
            </c:dLbl>
            <c:dLbl>
              <c:idx val="4"/>
              <c:layout>
                <c:manualLayout>
                  <c:x val="0.15833333333333338"/>
                  <c:y val="-1.4118839311752701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/>
                      <a:t>2 150,1 тыс. руб.;</a:t>
                    </a:r>
                  </a:p>
                  <a:p>
                    <a:r>
                      <a:rPr lang="ru-RU" baseline="0" dirty="0"/>
                      <a:t>Трансферты населению;</a:t>
                    </a:r>
                  </a:p>
                  <a:p>
                    <a:r>
                      <a:rPr lang="ru-RU" baseline="0" dirty="0"/>
                      <a:t>3,9 %</a:t>
                    </a:r>
                  </a:p>
                </c:rich>
              </c:tx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816-4F5E-9F38-EA0E26D86A81}"/>
                </c:ext>
              </c:extLst>
            </c:dLbl>
            <c:dLbl>
              <c:idx val="5"/>
              <c:layout>
                <c:manualLayout>
                  <c:x val="1.3888888888888894E-3"/>
                  <c:y val="-6.2962962962962971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/>
                      <a:t>1 036,3 тыс. руб.;</a:t>
                    </a:r>
                  </a:p>
                  <a:p>
                    <a:r>
                      <a:rPr lang="ru-RU" baseline="0" dirty="0"/>
                      <a:t>Продукты питания;</a:t>
                    </a:r>
                  </a:p>
                  <a:p>
                    <a:r>
                      <a:rPr lang="ru-RU" baseline="0" dirty="0"/>
                      <a:t>1,9 %</a:t>
                    </a:r>
                  </a:p>
                </c:rich>
              </c:tx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4997123797025372"/>
                      <c:h val="8.756911636045494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C816-4F5E-9F38-EA0E26D86A81}"/>
                </c:ext>
              </c:extLst>
            </c:dLbl>
            <c:dLbl>
              <c:idx val="6"/>
              <c:layout>
                <c:manualLayout>
                  <c:x val="4.0277777777777773E-2"/>
                  <c:y val="-6.481481481481482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aseline="0" dirty="0"/>
                      <a:t>5 221,2 тыс. руб.;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aseline="0" dirty="0"/>
                      <a:t>Капитальные расходы;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aseline="0" dirty="0"/>
                      <a:t>9,4  %</a:t>
                    </a:r>
                  </a:p>
                </c:rich>
              </c:tx>
              <c:spPr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25498"/>
                        <a:gd name="adj2" fmla="val 68490"/>
                      </a:avLst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D-C816-4F5E-9F38-EA0E26D86A81}"/>
                </c:ext>
              </c:extLst>
            </c:dLbl>
            <c:dLbl>
              <c:idx val="7"/>
              <c:layout>
                <c:manualLayout>
                  <c:x val="4.1666666666666623E-2"/>
                  <c:y val="5.5555555555555559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/>
                      <a:t>6 008,1 </a:t>
                    </a:r>
                    <a:r>
                      <a:rPr lang="ru-RU" baseline="0" dirty="0" err="1"/>
                      <a:t>тыс.руб</a:t>
                    </a:r>
                    <a:r>
                      <a:rPr lang="ru-RU" baseline="0" dirty="0"/>
                      <a:t>.;</a:t>
                    </a:r>
                  </a:p>
                  <a:p>
                    <a:r>
                      <a:rPr lang="ru-RU" baseline="0" dirty="0"/>
                      <a:t>Прочие расходы;</a:t>
                    </a:r>
                  </a:p>
                  <a:p>
                    <a:r>
                      <a:rPr lang="ru-RU" baseline="0" dirty="0"/>
                      <a:t>10,9 %</a:t>
                    </a:r>
                  </a:p>
                </c:rich>
              </c:tx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816-4F5E-9F38-EA0E26D86A81}"/>
                </c:ext>
              </c:extLst>
            </c:dLbl>
            <c:dLbl>
              <c:idx val="8"/>
              <c:layout>
                <c:manualLayout>
                  <c:x val="0.35694449912510934"/>
                  <c:y val="6.388888888888888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345,1 тыс. руб.;</a:t>
                    </a:r>
                  </a:p>
                  <a:p>
                    <a:r>
                      <a:rPr lang="ru-RU" dirty="0"/>
                      <a:t>Обслуживание долга </a:t>
                    </a:r>
                    <a:r>
                      <a:rPr lang="ru-RU" baseline="0" dirty="0"/>
                      <a:t>; 0,6 %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718495188101487"/>
                      <c:h val="9.54345290172061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C816-4F5E-9F38-EA0E26D86A81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showCatName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DataLabelsRange val="1"/>
              </c:ext>
            </c:extLst>
          </c:dLbls>
          <c:cat>
            <c:strRef>
              <c:f>Лист1!$A$2:$A$10</c:f>
              <c:strCache>
                <c:ptCount val="9"/>
                <c:pt idx="0">
                  <c:v>Заработная плата с начислениями</c:v>
                </c:pt>
                <c:pt idx="1">
                  <c:v>Лекарственные средства и изделия медицинского назначения</c:v>
                </c:pt>
                <c:pt idx="2">
                  <c:v>Оплата коммунальных услуг</c:v>
                </c:pt>
                <c:pt idx="3">
                  <c:v>Субсидии</c:v>
                </c:pt>
                <c:pt idx="4">
                  <c:v>Трансферты населению</c:v>
                </c:pt>
                <c:pt idx="5">
                  <c:v>Продукты питания</c:v>
                </c:pt>
                <c:pt idx="6">
                  <c:v>Капитальные расходы</c:v>
                </c:pt>
                <c:pt idx="7">
                  <c:v>Прочие расходы</c:v>
                </c:pt>
                <c:pt idx="8">
                  <c:v>Обслуживание долга 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31131.4</c:v>
                </c:pt>
                <c:pt idx="1">
                  <c:v>1110.7</c:v>
                </c:pt>
                <c:pt idx="2">
                  <c:v>3982.8</c:v>
                </c:pt>
                <c:pt idx="3">
                  <c:v>4320.2</c:v>
                </c:pt>
                <c:pt idx="4">
                  <c:v>2150.1</c:v>
                </c:pt>
                <c:pt idx="5">
                  <c:v>1036.3</c:v>
                </c:pt>
                <c:pt idx="6">
                  <c:v>5221.2</c:v>
                </c:pt>
                <c:pt idx="7">
                  <c:v>6008.1</c:v>
                </c:pt>
                <c:pt idx="8">
                  <c:v>345.1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C816-4F5E-9F38-EA0E26D86A81}"/>
            </c:ext>
          </c:extLst>
        </c:ser>
        <c:dLbls/>
      </c:pie3D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4.3291732959337921E-2"/>
          <c:w val="0.75931356728557087"/>
          <c:h val="0.94682402461930049"/>
        </c:manualLayout>
      </c:layout>
      <c:pie3DChart>
        <c:varyColors val="1"/>
        <c:dLbls/>
      </c:pie3DChart>
    </c:plotArea>
    <c:legend>
      <c:legendPos val="r"/>
      <c:layout>
        <c:manualLayout>
          <c:xMode val="edge"/>
          <c:yMode val="edge"/>
          <c:x val="0.73923872459083362"/>
          <c:y val="4.2586210955748854E-2"/>
          <c:w val="0.26076127540916655"/>
          <c:h val="0.90741434357754136"/>
        </c:manualLayout>
      </c:layout>
      <c:txPr>
        <a:bodyPr/>
        <a:lstStyle/>
        <a:p>
          <a:pPr rtl="0">
            <a:defRPr sz="1000"/>
          </a:pPr>
          <a:endParaRPr lang="ru-RU"/>
        </a:p>
      </c:txPr>
    </c:legend>
    <c:plotVisOnly val="1"/>
    <c:dispBlanksAs val="zero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1438255403259781E-2"/>
          <c:y val="6.8715990920715356E-2"/>
          <c:w val="0.58976624218269014"/>
          <c:h val="0.88432403991459119"/>
        </c:manualLayout>
      </c:layout>
      <c:pie3DChart>
        <c:varyColors val="1"/>
        <c:dLbls/>
      </c:pie3DChart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 rtl="0">
            <a:defRPr sz="1000"/>
          </a:pPr>
          <a:endParaRPr lang="ru-RU"/>
        </a:p>
      </c:txPr>
    </c:legend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9215031047948306E-2"/>
          <c:y val="6.8715990920715356E-2"/>
          <c:w val="0.5387374355983281"/>
          <c:h val="0.8066239622145136"/>
        </c:manualLayout>
      </c:layout>
      <c:pie3DChart>
        <c:varyColors val="1"/>
        <c:dLbls/>
      </c:pie3DChart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 rtl="0">
            <a:defRPr sz="1000"/>
          </a:pPr>
          <a:endParaRPr lang="ru-RU"/>
        </a:p>
      </c:txPr>
    </c:legend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9215031047948306E-2"/>
          <c:y val="6.8715990920715356E-2"/>
          <c:w val="0.5387374355983281"/>
          <c:h val="0.8066239622145136"/>
        </c:manualLayout>
      </c:layout>
      <c:pie3DChart>
        <c:varyColors val="1"/>
        <c:dLbls/>
      </c:pie3DChart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 rtl="0">
            <a:defRPr sz="1400"/>
          </a:pPr>
          <a:endParaRPr lang="ru-RU"/>
        </a:p>
      </c:txPr>
    </c:legend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9.6638516530885114E-3"/>
          <c:w val="0.60188112423447082"/>
          <c:h val="0.90167014779606358"/>
        </c:manualLayout>
      </c:layout>
      <c:pie3DChart>
        <c:varyColors val="1"/>
        <c:ser>
          <c:idx val="0"/>
          <c:order val="0"/>
          <c:explosion val="25"/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420A-495E-A573-F41FF205FA31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420A-495E-A573-F41FF205FA31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20A-495E-A573-F41FF205FA31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20A-495E-A573-F41FF205FA31}"/>
              </c:ext>
            </c:extLst>
          </c:dPt>
          <c:dPt>
            <c:idx val="4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20A-495E-A573-F41FF205FA31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13682,5</a:t>
                    </a:r>
                  </a:p>
                  <a:p>
                    <a:r>
                      <a:rPr lang="en-US" dirty="0"/>
                      <a:t>31,9%</a:t>
                    </a:r>
                  </a:p>
                </c:rich>
              </c:tx>
              <c:dLblPos val="ctr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20A-495E-A573-F41FF205FA31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1 918,6 </a:t>
                    </a:r>
                  </a:p>
                  <a:p>
                    <a:r>
                      <a:rPr lang="en-US" dirty="0"/>
                      <a:t>4,5% </a:t>
                    </a:r>
                  </a:p>
                </c:rich>
              </c:tx>
              <c:dLblPos val="ctr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20A-495E-A573-F41FF205FA3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4 932,9</a:t>
                    </a:r>
                  </a:p>
                  <a:p>
                    <a:r>
                      <a:rPr lang="en-US" dirty="0"/>
                      <a:t>11,5%</a:t>
                    </a:r>
                  </a:p>
                </c:rich>
              </c:tx>
              <c:dLblPos val="ctr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20A-495E-A573-F41FF205FA31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19859,7</a:t>
                    </a:r>
                  </a:p>
                  <a:p>
                    <a:r>
                      <a:rPr lang="en-US" dirty="0"/>
                      <a:t>46,4%</a:t>
                    </a:r>
                  </a:p>
                  <a:p>
                    <a:endParaRPr lang="en-US" dirty="0"/>
                  </a:p>
                </c:rich>
              </c:tx>
              <c:dLblPos val="ctr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0A-495E-A573-F41FF205FA31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/>
                      <a:t>2431,5</a:t>
                    </a:r>
                  </a:p>
                  <a:p>
                    <a:r>
                      <a:rPr lang="en-US" dirty="0"/>
                      <a:t>5,7%</a:t>
                    </a:r>
                  </a:p>
                </c:rich>
              </c:tx>
              <c:dLblPos val="ctr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20A-495E-A573-F41FF205FA31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Лист3!$B$4:$B$8</c:f>
              <c:strCache>
                <c:ptCount val="5"/>
                <c:pt idx="0">
                  <c:v>Здравоохранение</c:v>
                </c:pt>
                <c:pt idx="1">
                  <c:v>Культура и искусства, кинематография, средства массовой информации</c:v>
                </c:pt>
                <c:pt idx="2">
                  <c:v>Физическая культура и  спорт</c:v>
                </c:pt>
                <c:pt idx="3">
                  <c:v>Образование</c:v>
                </c:pt>
                <c:pt idx="4">
                  <c:v>Социальная политика</c:v>
                </c:pt>
              </c:strCache>
            </c:strRef>
          </c:cat>
          <c:val>
            <c:numRef>
              <c:f>Лист3!$C$4:$C$8</c:f>
              <c:numCache>
                <c:formatCode>#,##0.0</c:formatCode>
                <c:ptCount val="5"/>
                <c:pt idx="0">
                  <c:v>13682.5</c:v>
                </c:pt>
                <c:pt idx="1">
                  <c:v>1918.6</c:v>
                </c:pt>
                <c:pt idx="2">
                  <c:v>4932.9000000000005</c:v>
                </c:pt>
                <c:pt idx="3">
                  <c:v>19859.7</c:v>
                </c:pt>
                <c:pt idx="4">
                  <c:v>2431.5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20A-495E-A573-F41FF205FA31}"/>
            </c:ext>
          </c:extLst>
        </c:ser>
        <c:ser>
          <c:idx val="1"/>
          <c:order val="1"/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67F7-431E-B385-125B3DCB51F0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67F7-431E-B385-125B3DCB51F0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67F7-431E-B385-125B3DCB51F0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67F7-431E-B385-125B3DCB51F0}"/>
              </c:ext>
            </c:extLst>
          </c:dPt>
          <c:dPt>
            <c:idx val="4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67F7-431E-B385-125B3DCB51F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Лист3!$B$4:$B$8</c:f>
              <c:strCache>
                <c:ptCount val="5"/>
                <c:pt idx="0">
                  <c:v>Здравоохранение</c:v>
                </c:pt>
                <c:pt idx="1">
                  <c:v>Культура и искусства, кинематография, средства массовой информации</c:v>
                </c:pt>
                <c:pt idx="2">
                  <c:v>Физическая культура и  спорт</c:v>
                </c:pt>
                <c:pt idx="3">
                  <c:v>Образование</c:v>
                </c:pt>
                <c:pt idx="4">
                  <c:v>Социальная политика</c:v>
                </c:pt>
              </c:strCache>
            </c:strRef>
          </c:cat>
          <c:val>
            <c:numRef>
              <c:f>Лист3!$D$4:$D$8</c:f>
              <c:numCache>
                <c:formatCode>0.0</c:formatCode>
                <c:ptCount val="5"/>
                <c:pt idx="0">
                  <c:v>31.949646469835514</c:v>
                </c:pt>
                <c:pt idx="1">
                  <c:v>4.4800724806889409</c:v>
                </c:pt>
                <c:pt idx="2">
                  <c:v>11.518685260080513</c:v>
                </c:pt>
                <c:pt idx="3">
                  <c:v>46.373863986624706</c:v>
                </c:pt>
                <c:pt idx="4">
                  <c:v>5.6777318027703316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20A-495E-A573-F41FF205FA31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946346510148548"/>
          <c:y val="0.21884904839664862"/>
          <c:w val="0.30225902227150586"/>
          <c:h val="0.58123800134763082"/>
        </c:manualLayout>
      </c:layout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800" b="1" i="1" baseline="0" dirty="0">
                <a:effectLst/>
              </a:rPr>
              <a:t>Структура расходов по функциональной классификации за  </a:t>
            </a:r>
            <a:r>
              <a:rPr lang="en-US" sz="2800" b="1" i="1" baseline="0" dirty="0">
                <a:effectLst/>
              </a:rPr>
              <a:t>9 </a:t>
            </a:r>
            <a:r>
              <a:rPr lang="ru-RU" sz="2800" b="1" i="1" baseline="0" dirty="0">
                <a:effectLst/>
              </a:rPr>
              <a:t>месяцев 20</a:t>
            </a:r>
            <a:r>
              <a:rPr lang="en-US" sz="2800" b="1" i="1" baseline="0" dirty="0">
                <a:effectLst/>
              </a:rPr>
              <a:t>20</a:t>
            </a:r>
            <a:r>
              <a:rPr lang="ru-RU" sz="2800" b="1" i="1" baseline="0" dirty="0">
                <a:effectLst/>
              </a:rPr>
              <a:t> года</a:t>
            </a:r>
            <a:endParaRPr lang="ru-RU" sz="2800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endParaRPr lang="ru-RU" dirty="0"/>
          </a:p>
        </c:rich>
      </c:tx>
      <c:layout>
        <c:manualLayout>
          <c:xMode val="edge"/>
          <c:yMode val="edge"/>
          <c:x val="0.13146051021775687"/>
          <c:y val="0"/>
        </c:manualLayout>
      </c:layout>
      <c:overlay val="1"/>
      <c:spPr>
        <a:noFill/>
        <a:ln>
          <a:noFill/>
        </a:ln>
        <a:effectLst/>
      </c:spPr>
    </c:title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3908634282390539"/>
          <c:w val="0.60736739828716924"/>
          <c:h val="0.84609884020105575"/>
        </c:manualLayout>
      </c:layout>
      <c:pie3DChart>
        <c:varyColors val="1"/>
        <c:ser>
          <c:idx val="0"/>
          <c:order val="0"/>
          <c:explosion val="24"/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038-41F2-A8DD-528910023CFF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038-41F2-A8DD-528910023CFF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038-41F2-A8DD-528910023CFF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038-41F2-A8DD-528910023CFF}"/>
              </c:ext>
            </c:extLst>
          </c:dPt>
          <c:dPt>
            <c:idx val="4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038-41F2-A8DD-528910023CFF}"/>
              </c:ext>
            </c:extLst>
          </c:dPt>
          <c:dPt>
            <c:idx val="5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038-41F2-A8DD-528910023CFF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038-41F2-A8DD-528910023CFF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4038-41F2-A8DD-528910023CFF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4038-41F2-A8DD-528910023CFF}"/>
              </c:ext>
            </c:extLst>
          </c:dPt>
          <c:dPt>
            <c:idx val="9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4038-41F2-A8DD-528910023CFF}"/>
              </c:ext>
            </c:extLst>
          </c:dPt>
          <c:dPt>
            <c:idx val="1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4038-41F2-A8DD-528910023CFF}"/>
              </c:ext>
            </c:extLst>
          </c:dPt>
          <c:dLbls>
            <c:dLbl>
              <c:idx val="0"/>
              <c:layout>
                <c:manualLayout>
                  <c:x val="-8.6629048086359212E-2"/>
                  <c:y val="-2.5830858243053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4 424,8</a:t>
                    </a:r>
                  </a:p>
                  <a:p>
                    <a:r>
                      <a:rPr lang="en-US"/>
                      <a:t>8%</a:t>
                    </a:r>
                    <a:endParaRPr lang="en-US" dirty="0"/>
                  </a:p>
                </c:rich>
              </c:tx>
              <c:dLblPos val="bestFit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38-41F2-A8DD-528910023CFF}"/>
                </c:ext>
              </c:extLst>
            </c:dLbl>
            <c:dLbl>
              <c:idx val="1"/>
              <c:layout>
                <c:manualLayout>
                  <c:x val="-3.0547893979153844E-2"/>
                  <c:y val="-4.633450661045589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8,9</a:t>
                    </a:r>
                  </a:p>
                </c:rich>
              </c:tx>
              <c:dLblPos val="bestFit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038-41F2-A8DD-528910023CFF}"/>
                </c:ext>
              </c:extLst>
            </c:dLbl>
            <c:dLbl>
              <c:idx val="2"/>
              <c:layout>
                <c:manualLayout>
                  <c:x val="2.3495004604151035E-2"/>
                  <c:y val="-4.501210921728043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38,8</a:t>
                    </a:r>
                  </a:p>
                </c:rich>
              </c:tx>
              <c:dLblPos val="bestFit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038-41F2-A8DD-528910023CFF}"/>
                </c:ext>
              </c:extLst>
            </c:dLbl>
            <c:dLbl>
              <c:idx val="3"/>
              <c:layout>
                <c:manualLayout>
                  <c:x val="6.7703717473726097E-2"/>
                  <c:y val="-3.20950761293491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1 327,2</a:t>
                    </a:r>
                  </a:p>
                  <a:p>
                    <a:r>
                      <a:rPr lang="en-US" dirty="0"/>
                      <a:t>2,4%</a:t>
                    </a:r>
                  </a:p>
                </c:rich>
              </c:tx>
              <c:dLblPos val="bestFit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038-41F2-A8DD-528910023CFF}"/>
                </c:ext>
              </c:extLst>
            </c:dLbl>
            <c:dLbl>
              <c:idx val="4"/>
              <c:layout>
                <c:manualLayout>
                  <c:x val="4.7791844816331135E-2"/>
                  <c:y val="3.366987950858552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175,1</a:t>
                    </a:r>
                  </a:p>
                </c:rich>
              </c:tx>
              <c:dLblPos val="bestFit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038-41F2-A8DD-528910023CFF}"/>
                </c:ext>
              </c:extLst>
            </c:dLbl>
            <c:dLbl>
              <c:idx val="5"/>
              <c:layout>
                <c:manualLayout>
                  <c:x val="4.339866328308397E-2"/>
                  <c:y val="2.5586472089016057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6 505,9</a:t>
                    </a:r>
                  </a:p>
                  <a:p>
                    <a:r>
                      <a:rPr lang="en-US" baseline="0" dirty="0"/>
                      <a:t>11,8%</a:t>
                    </a:r>
                    <a:endParaRPr lang="en-US" dirty="0"/>
                  </a:p>
                </c:rich>
              </c:tx>
              <c:dLblPos val="bestFit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038-41F2-A8DD-528910023CFF}"/>
                </c:ext>
              </c:extLst>
            </c:dLbl>
            <c:dLbl>
              <c:idx val="6"/>
              <c:layout>
                <c:manualLayout>
                  <c:x val="-7.9988586893084274E-2"/>
                  <c:y val="-0.1202358005593177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13 682,5</a:t>
                    </a:r>
                    <a:r>
                      <a:rPr lang="en-US" baseline="0" dirty="0"/>
                      <a:t> </a:t>
                    </a:r>
                  </a:p>
                  <a:p>
                    <a:r>
                      <a:rPr lang="en-US" dirty="0"/>
                      <a:t>24,7%</a:t>
                    </a:r>
                  </a:p>
                </c:rich>
              </c:tx>
              <c:dLblPos val="bestFit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038-41F2-A8DD-528910023CFF}"/>
                </c:ext>
              </c:extLst>
            </c:dLbl>
            <c:dLbl>
              <c:idx val="7"/>
              <c:layout>
                <c:manualLayout>
                  <c:x val="-2.3093924682140651E-2"/>
                  <c:y val="-6.815676117771381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1 918,6</a:t>
                    </a:r>
                  </a:p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3,5%</a:t>
                    </a:r>
                  </a:p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dirty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6.3324802324123589E-2"/>
                      <c:h val="7.16760092849240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4038-41F2-A8DD-528910023CFF}"/>
                </c:ext>
              </c:extLst>
            </c:dLbl>
            <c:dLbl>
              <c:idx val="8"/>
              <c:layout>
                <c:manualLayout>
                  <c:x val="7.9697206815008345E-3"/>
                  <c:y val="-7.838452586534354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4 932,9</a:t>
                    </a:r>
                    <a:endParaRPr lang="en-US" baseline="0" dirty="0"/>
                  </a:p>
                  <a:p>
                    <a:r>
                      <a:rPr lang="en-US" dirty="0"/>
                      <a:t>8,9%</a:t>
                    </a:r>
                  </a:p>
                </c:rich>
              </c:tx>
              <c:dLblPos val="bestFit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9.2149382006199404E-2"/>
                      <c:h val="6.568519476307883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4038-41F2-A8DD-528910023CFF}"/>
                </c:ext>
              </c:extLst>
            </c:dLbl>
            <c:dLbl>
              <c:idx val="9"/>
              <c:layout>
                <c:manualLayout>
                  <c:x val="5.7998631724114097E-2"/>
                  <c:y val="3.31714104945188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19 859,7</a:t>
                    </a:r>
                    <a:endParaRPr lang="en-US" baseline="0" dirty="0"/>
                  </a:p>
                  <a:p>
                    <a:r>
                      <a:rPr lang="en-US" dirty="0"/>
                      <a:t>35,9%</a:t>
                    </a:r>
                  </a:p>
                </c:rich>
              </c:tx>
              <c:dLblPos val="bestFit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0414589755007284"/>
                      <c:h val="6.568519476307883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4038-41F2-A8DD-528910023CFF}"/>
                </c:ext>
              </c:extLst>
            </c:dLbl>
            <c:dLbl>
              <c:idx val="10"/>
              <c:layout>
                <c:manualLayout>
                  <c:x val="-7.9451003618473709E-2"/>
                  <c:y val="2.837139521309350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</a:t>
                    </a:r>
                    <a:r>
                      <a:rPr lang="en-US" baseline="0" dirty="0"/>
                      <a:t> </a:t>
                    </a:r>
                    <a:r>
                      <a:rPr lang="en-US" dirty="0"/>
                      <a:t>431,5</a:t>
                    </a:r>
                  </a:p>
                  <a:p>
                    <a:r>
                      <a:rPr lang="en-US" dirty="0"/>
                      <a:t>4,4%</a:t>
                    </a:r>
                  </a:p>
                </c:rich>
              </c:tx>
              <c:dLblPos val="bestFit"/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038-41F2-A8DD-528910023CFF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Лист4!$B$4:$B$14</c:f>
              <c:strCache>
                <c:ptCount val="11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Судебная власть, правоохранительная деятельность и обеспечение безопасности </c:v>
                </c:pt>
                <c:pt idx="3">
                  <c:v>Национальная экономика</c:v>
                </c:pt>
                <c:pt idx="4">
                  <c:v>Охрана окружающей среды</c:v>
                </c:pt>
                <c:pt idx="5">
                  <c:v>Жилищно-коммунальные услуги и жилищное строительство</c:v>
                </c:pt>
                <c:pt idx="6">
                  <c:v>Здравоохранение</c:v>
                </c:pt>
                <c:pt idx="7">
                  <c:v>Культура и искусства, кинематография, средства массовой информации</c:v>
                </c:pt>
                <c:pt idx="8">
                  <c:v>Физическая культура и  спорт</c:v>
                </c:pt>
                <c:pt idx="9">
                  <c:v>Образование</c:v>
                </c:pt>
                <c:pt idx="10">
                  <c:v>Социальная политика</c:v>
                </c:pt>
              </c:strCache>
            </c:strRef>
          </c:cat>
          <c:val>
            <c:numRef>
              <c:f>Лист4!$C$4:$C$14</c:f>
              <c:numCache>
                <c:formatCode>#,##0.0</c:formatCode>
                <c:ptCount val="11"/>
                <c:pt idx="0">
                  <c:v>4424.8</c:v>
                </c:pt>
                <c:pt idx="1">
                  <c:v>8.9</c:v>
                </c:pt>
                <c:pt idx="2">
                  <c:v>38.800000000000011</c:v>
                </c:pt>
                <c:pt idx="3">
                  <c:v>1327.2</c:v>
                </c:pt>
                <c:pt idx="4">
                  <c:v>175.1</c:v>
                </c:pt>
                <c:pt idx="5">
                  <c:v>6505.9</c:v>
                </c:pt>
                <c:pt idx="6">
                  <c:v>13682.5</c:v>
                </c:pt>
                <c:pt idx="7">
                  <c:v>1918.6</c:v>
                </c:pt>
                <c:pt idx="8">
                  <c:v>4932.9000000000005</c:v>
                </c:pt>
                <c:pt idx="9">
                  <c:v>19859.7</c:v>
                </c:pt>
                <c:pt idx="10">
                  <c:v>2431.5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4038-41F2-A8DD-528910023CFF}"/>
            </c:ext>
          </c:extLst>
        </c:ser>
        <c:ser>
          <c:idx val="1"/>
          <c:order val="1"/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4038-41F2-A8DD-528910023CFF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A-4038-41F2-A8DD-528910023CFF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C-4038-41F2-A8DD-528910023CFF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E-4038-41F2-A8DD-528910023CFF}"/>
              </c:ext>
            </c:extLst>
          </c:dPt>
          <c:dPt>
            <c:idx val="4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0-4038-41F2-A8DD-528910023CFF}"/>
              </c:ext>
            </c:extLst>
          </c:dPt>
          <c:dPt>
            <c:idx val="5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2-4038-41F2-A8DD-528910023CFF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4-4038-41F2-A8DD-528910023CFF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6-4038-41F2-A8DD-528910023CFF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8-4038-41F2-A8DD-528910023CFF}"/>
              </c:ext>
            </c:extLst>
          </c:dPt>
          <c:dPt>
            <c:idx val="9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A-4038-41F2-A8DD-528910023CFF}"/>
              </c:ext>
            </c:extLst>
          </c:dPt>
          <c:dPt>
            <c:idx val="1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C-4038-41F2-A8DD-528910023CFF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Лист4!$B$4:$B$14</c:f>
              <c:strCache>
                <c:ptCount val="11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Судебная власть, правоохранительная деятельность и обеспечение безопасности </c:v>
                </c:pt>
                <c:pt idx="3">
                  <c:v>Национальная экономика</c:v>
                </c:pt>
                <c:pt idx="4">
                  <c:v>Охрана окружающей среды</c:v>
                </c:pt>
                <c:pt idx="5">
                  <c:v>Жилищно-коммунальные услуги и жилищное строительство</c:v>
                </c:pt>
                <c:pt idx="6">
                  <c:v>Здравоохранение</c:v>
                </c:pt>
                <c:pt idx="7">
                  <c:v>Культура и искусства, кинематография, средства массовой информации</c:v>
                </c:pt>
                <c:pt idx="8">
                  <c:v>Физическая культура и  спорт</c:v>
                </c:pt>
                <c:pt idx="9">
                  <c:v>Образование</c:v>
                </c:pt>
                <c:pt idx="10">
                  <c:v>Социальная политика</c:v>
                </c:pt>
              </c:strCache>
            </c:strRef>
          </c:cat>
          <c:val>
            <c:numRef>
              <c:f>Лист4!$D$4:$D$14</c:f>
              <c:numCache>
                <c:formatCode>0.0</c:formatCode>
                <c:ptCount val="11"/>
                <c:pt idx="0">
                  <c:v>8.0005930651160178</c:v>
                </c:pt>
                <c:pt idx="1">
                  <c:v>1.6092315648059255E-2</c:v>
                </c:pt>
                <c:pt idx="2">
                  <c:v>7.0155263724123479E-2</c:v>
                </c:pt>
                <c:pt idx="3">
                  <c:v>2.3997439694499136</c:v>
                </c:pt>
                <c:pt idx="4">
                  <c:v>0.31660274943541289</c:v>
                </c:pt>
                <c:pt idx="5">
                  <c:v>11.763482738731311</c:v>
                </c:pt>
                <c:pt idx="6">
                  <c:v>24.739675152198956</c:v>
                </c:pt>
                <c:pt idx="7">
                  <c:v>3.4690693036366818</c:v>
                </c:pt>
                <c:pt idx="8">
                  <c:v>8.9193015573383665</c:v>
                </c:pt>
                <c:pt idx="9">
                  <c:v>35.908827087164291</c:v>
                </c:pt>
                <c:pt idx="10">
                  <c:v>4.3964567975568611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D-4038-41F2-A8DD-528910023CFF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785286603001148"/>
          <c:y val="0.13684560175643073"/>
          <c:w val="0.33077453493750897"/>
          <c:h val="0.85759884187792956"/>
        </c:manualLayout>
      </c:layout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0.84865</cdr:x>
      <cdr:y>0.13797</cdr:y>
    </cdr:from>
    <cdr:to>
      <cdr:x>0.94665</cdr:x>
      <cdr:y>0.1915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xmlns="" id="{89E5E5F5-A860-4B5C-86FE-F227AF850CBF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812349" y="1017847"/>
          <a:ext cx="902233" cy="394929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0.91132</cdr:x>
      <cdr:y>0.10671</cdr:y>
    </cdr:from>
    <cdr:to>
      <cdr:x>1</cdr:x>
      <cdr:y>0.15027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xmlns="" id="{C15B3C7D-442F-4243-96CC-1CD8D365B674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8432024" y="731837"/>
          <a:ext cx="820496" cy="298730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D7FDCC0C-1C1B-4752-90A6-282875E8ADB1}" type="datetimeFigureOut">
              <a:rPr lang="ru-RU"/>
              <a:pPr>
                <a:defRPr/>
              </a:pPr>
              <a:t>01.12.2020</a:t>
            </a:fld>
            <a:endParaRPr lang="ru-RU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0DE10563-AE9C-4AAD-98C3-DFAE8A3BBE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8487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899B4DE7-72A1-4CE1-8CD1-6FF709ADEA07}" type="datetimeFigureOut">
              <a:rPr lang="ru-RU"/>
              <a:pPr>
                <a:defRPr/>
              </a:pPr>
              <a:t>01.12.2020</a:t>
            </a:fld>
            <a:endParaRPr 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5"/>
            <a:ext cx="54387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5B296C65-67C7-433B-A8E5-48AE6DC004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7587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296C65-67C7-433B-A8E5-48AE6DC004BC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727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30862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8A223-678D-49D3-B5B7-9628FC67E07A}" type="datetime1">
              <a:rPr lang="ru-RU" smtClean="0"/>
              <a:pPr>
                <a:defRPr/>
              </a:pPr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8D539-BA8B-414D-88FA-71922B27D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729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30037-890F-4FCA-A9A5-B15F78857AB9}" type="datetime1">
              <a:rPr lang="ru-RU" smtClean="0"/>
              <a:pPr>
                <a:defRPr/>
              </a:pPr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729B6-903C-4E06-9E25-37B67A19BD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091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3141E-F821-4486-8BAE-B12559041E29}" type="datetime1">
              <a:rPr lang="ru-RU" smtClean="0"/>
              <a:pPr>
                <a:defRPr/>
              </a:pPr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808E9-712F-46A6-A4C2-690BB7C714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104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87D02-E615-4037-BCFF-37D6B36B44D7}" type="datetime1">
              <a:rPr lang="ru-RU" smtClean="0"/>
              <a:pPr>
                <a:defRPr/>
              </a:pPr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EDECC-D619-410A-8535-A784E0EEE4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1963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20477-7E9C-4057-A84A-A2C536A2BF8C}" type="datetime1">
              <a:rPr lang="ru-RU" smtClean="0"/>
              <a:pPr>
                <a:defRPr/>
              </a:pPr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E71ED-FC13-40BD-81EF-AC1CF6263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2314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88446-32FF-4F45-9E26-86D7AB2D1394}" type="datetime1">
              <a:rPr lang="ru-RU" smtClean="0"/>
              <a:pPr>
                <a:defRPr/>
              </a:pPr>
              <a:t>01.12.2020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06939-837F-4B7D-A750-2C08D85773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255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C2ECC-1484-4267-A3A9-C05A255F0268}" type="datetime1">
              <a:rPr lang="ru-RU" smtClean="0"/>
              <a:pPr>
                <a:defRPr/>
              </a:pPr>
              <a:t>01.12.2020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68B05-A156-4A61-9C81-2B9DB37ED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761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076A3-3E1B-4357-A231-A6E15F4AAAF1}" type="datetime1">
              <a:rPr lang="ru-RU" smtClean="0"/>
              <a:pPr>
                <a:defRPr/>
              </a:pPr>
              <a:t>01.12.2020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7BE92-0A1C-46F7-BF57-0FC34C6CA0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988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C449A-8443-49B5-BE2B-C8D0ACB101A5}" type="datetime1">
              <a:rPr lang="ru-RU" smtClean="0"/>
              <a:pPr>
                <a:defRPr/>
              </a:pPr>
              <a:t>01.12.2020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5E31F-6D4A-444B-82B9-7BAF0E993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497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65EAD-F06B-48C1-8D0E-BB2819A8D75D}" type="datetime1">
              <a:rPr lang="ru-RU" smtClean="0"/>
              <a:pPr>
                <a:defRPr/>
              </a:pPr>
              <a:t>01.12.2020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CCD88-C860-4E39-8A5E-A977D39963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6154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B8D5-3003-4C4B-B9C4-E4F1A1759273}" type="datetime1">
              <a:rPr lang="ru-RU" smtClean="0"/>
              <a:pPr>
                <a:defRPr/>
              </a:pPr>
              <a:t>01.12.2020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31416-EC55-4B9C-8C6F-D74D0D11B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1147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81A418-803F-415C-A1F7-FBA8F1920D32}" type="datetime1">
              <a:rPr lang="ru-RU" smtClean="0"/>
              <a:pPr>
                <a:defRPr/>
              </a:pPr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89EC45-DA62-44B7-A264-4E25007709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WordArt 3"/>
          <p:cNvSpPr>
            <a:spLocks noGrp="1" noChangeArrowheads="1" noChangeShapeType="1" noTextEdit="1"/>
          </p:cNvSpPr>
          <p:nvPr/>
        </p:nvSpPr>
        <p:spPr bwMode="auto">
          <a:xfrm>
            <a:off x="642910" y="1000108"/>
            <a:ext cx="8001000" cy="4929187"/>
          </a:xfrm>
          <a:prstGeom prst="rect">
            <a:avLst/>
          </a:prstGeom>
        </p:spPr>
        <p:txBody>
          <a:bodyPr wrap="none" fromWordArt="1" anchor="ctr"/>
          <a:lstStyle/>
          <a:p>
            <a:pPr algn="ctr" eaLnBrk="0" hangingPunct="0">
              <a:buFont typeface="Arial" pitchFamily="34" charset="0"/>
              <a:buChar char="•"/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БЮЛЛЕТЕНЬ</a:t>
            </a:r>
          </a:p>
          <a:p>
            <a:pPr algn="ctr" eaLnBrk="0" hangingPunct="0"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ОБ ИСПОЛЬЗОВАНИИ БЮДЖЕТА</a:t>
            </a:r>
          </a:p>
          <a:p>
            <a:pPr algn="ctr" eaLnBrk="0" hangingPunct="0"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  НОВОГРУДСКОГО  </a:t>
            </a:r>
          </a:p>
          <a:p>
            <a:pPr algn="ctr" eaLnBrk="0" hangingPunct="0"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РАЙОНА</a:t>
            </a:r>
            <a:b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</a:b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за  9 месяцев 2020  </a:t>
            </a:r>
            <a:r>
              <a:rPr lang="ru-RU" sz="3600" kern="10" dirty="0" smtClean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года</a:t>
            </a:r>
            <a:endParaRPr lang="ru-RU" sz="3600" kern="10" dirty="0">
              <a:ln w="12700" algn="ctr">
                <a:solidFill>
                  <a:srgbClr val="3333CC"/>
                </a:solidFill>
                <a:round/>
                <a:headEnd/>
                <a:tailEnd/>
              </a:ln>
              <a:solidFill>
                <a:srgbClr val="17365D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1976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14313" y="571500"/>
            <a:ext cx="8643937" cy="714375"/>
          </a:xfrm>
        </p:spPr>
        <p:txBody>
          <a:bodyPr/>
          <a:lstStyle/>
          <a:p>
            <a:pPr eaLnBrk="1" hangingPunct="1"/>
            <a:r>
              <a:rPr lang="ru-RU" sz="27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>
                <a:latin typeface="Times New Roman" pitchFamily="18" charset="0"/>
                <a:cs typeface="Times New Roman" pitchFamily="18" charset="0"/>
              </a:rPr>
            </a:br>
            <a:endParaRPr lang="ru-RU" sz="27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76" name="WordArt 5"/>
          <p:cNvSpPr>
            <a:spLocks noChangeArrowheads="1" noChangeShapeType="1" noTextEdit="1"/>
          </p:cNvSpPr>
          <p:nvPr/>
        </p:nvSpPr>
        <p:spPr bwMode="auto">
          <a:xfrm>
            <a:off x="571500" y="785813"/>
            <a:ext cx="814387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  <a:p>
            <a:pPr algn="ctr"/>
            <a:endParaRPr lang="ru-RU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20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0" y="928688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79" name="Rectangle 9"/>
          <p:cNvSpPr>
            <a:spLocks noChangeArrowheads="1"/>
          </p:cNvSpPr>
          <p:nvPr/>
        </p:nvSpPr>
        <p:spPr bwMode="auto">
          <a:xfrm>
            <a:off x="0" y="22860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8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81" name="WordArt 13"/>
          <p:cNvSpPr>
            <a:spLocks noChangeArrowheads="1" noChangeShapeType="1" noTextEdit="1"/>
          </p:cNvSpPr>
          <p:nvPr/>
        </p:nvSpPr>
        <p:spPr bwMode="auto">
          <a:xfrm>
            <a:off x="500063" y="457200"/>
            <a:ext cx="8286750" cy="88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СОСТАВ БЮДЖЕТА НОВОГРУДСКОГО РАЙОНА</a:t>
            </a:r>
          </a:p>
        </p:txBody>
      </p:sp>
      <p:sp>
        <p:nvSpPr>
          <p:cNvPr id="3082" name="Rectangle 12"/>
          <p:cNvSpPr>
            <a:spLocks noChangeArrowheads="1"/>
          </p:cNvSpPr>
          <p:nvPr/>
        </p:nvSpPr>
        <p:spPr bwMode="auto">
          <a:xfrm>
            <a:off x="1285875" y="2000250"/>
            <a:ext cx="3000375" cy="14097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sz="3600" b="1" dirty="0">
                <a:ea typeface="Calibri" pitchFamily="34" charset="0"/>
                <a:cs typeface="Times New Roman" pitchFamily="18" charset="0"/>
              </a:rPr>
              <a:t>Районный бюджет</a:t>
            </a:r>
            <a:r>
              <a:rPr lang="ru-RU" sz="2800" dirty="0">
                <a:ea typeface="Calibri" pitchFamily="34" charset="0"/>
                <a:cs typeface="Times New Roman" pitchFamily="18" charset="0"/>
              </a:rPr>
              <a:t>                                                             </a:t>
            </a:r>
            <a:endParaRPr lang="ru-RU" sz="1000" dirty="0"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357313" y="4071938"/>
            <a:ext cx="2928937" cy="15001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sz="3200" b="1" dirty="0">
                <a:ea typeface="Calibri" pitchFamily="34" charset="0"/>
                <a:cs typeface="Times New Roman" pitchFamily="18" charset="0"/>
              </a:rPr>
              <a:t>Бюджеты сельских Советов  (10)</a:t>
            </a:r>
            <a:r>
              <a:rPr lang="ru-RU" sz="2400" dirty="0">
                <a:ea typeface="Calibri" pitchFamily="34" charset="0"/>
                <a:cs typeface="Times New Roman" pitchFamily="18" charset="0"/>
              </a:rPr>
              <a:t>                                                </a:t>
            </a:r>
            <a:endParaRPr lang="ru-RU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8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85" name="Rectangle 16"/>
          <p:cNvSpPr>
            <a:spLocks noChangeArrowheads="1"/>
          </p:cNvSpPr>
          <p:nvPr/>
        </p:nvSpPr>
        <p:spPr bwMode="auto">
          <a:xfrm>
            <a:off x="0" y="1800225"/>
            <a:ext cx="805973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/>
              <a:t/>
            </a:r>
            <a:br>
              <a:rPr lang="ru-RU"/>
            </a:br>
            <a:endParaRPr lang="ru-RU"/>
          </a:p>
          <a:p>
            <a:pPr eaLnBrk="0" hangingPunct="0"/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</a:t>
            </a:r>
            <a:r>
              <a:rPr lang="ru-RU" sz="2800" i="1">
                <a:latin typeface="Calibri" pitchFamily="34" charset="0"/>
                <a:ea typeface="Calibri" pitchFamily="34" charset="0"/>
                <a:cs typeface="Times New Roman" pitchFamily="18" charset="0"/>
              </a:rPr>
              <a:t>Базовый уровень</a:t>
            </a:r>
            <a:endParaRPr lang="ru-RU" sz="2800"/>
          </a:p>
          <a:p>
            <a:pPr eaLnBrk="0" hangingPunct="0"/>
            <a:r>
              <a:rPr lang="ru-RU" sz="1100">
                <a:latin typeface="Calibri" pitchFamily="34" charset="0"/>
                <a:cs typeface="Calibri" pitchFamily="34" charset="0"/>
              </a:rPr>
              <a:t>                                                                                                                                                </a:t>
            </a:r>
            <a:endParaRPr lang="ru-RU" sz="1000"/>
          </a:p>
          <a:p>
            <a:pPr eaLnBrk="0" hangingPunct="0"/>
            <a:endParaRPr lang="ru-RU"/>
          </a:p>
        </p:txBody>
      </p:sp>
      <p:sp>
        <p:nvSpPr>
          <p:cNvPr id="3086" name="Rectangle 17"/>
          <p:cNvSpPr>
            <a:spLocks noChangeArrowheads="1"/>
          </p:cNvSpPr>
          <p:nvPr/>
        </p:nvSpPr>
        <p:spPr bwMode="auto">
          <a:xfrm>
            <a:off x="0" y="1800225"/>
            <a:ext cx="8215313" cy="35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ru-RU" sz="1000" dirty="0"/>
              <a:t/>
            </a:r>
            <a:br>
              <a:rPr lang="ru-RU" sz="1000" dirty="0"/>
            </a:br>
            <a:endParaRPr lang="ru-RU" dirty="0"/>
          </a:p>
          <a:p>
            <a:pPr eaLnBrk="0" hangingPunct="0"/>
            <a:r>
              <a:rPr lang="ru-RU" sz="11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</a:t>
            </a:r>
            <a:endParaRPr lang="en-US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</a:t>
            </a:r>
            <a:r>
              <a:rPr lang="ru-RU" sz="2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Первичный уровень</a:t>
            </a:r>
            <a:endParaRPr lang="ru-RU" sz="2400" dirty="0"/>
          </a:p>
          <a:p>
            <a:pPr eaLnBrk="0" hangingPunct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97146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14313" y="142875"/>
            <a:ext cx="8643937" cy="642938"/>
          </a:xfrm>
        </p:spPr>
        <p:txBody>
          <a:bodyPr/>
          <a:lstStyle/>
          <a:p>
            <a:pPr eaLnBrk="1" hangingPunct="1"/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Новогрудского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района 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за 9 месяцев 20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года</a:t>
            </a:r>
          </a:p>
        </p:txBody>
      </p:sp>
      <p:graphicFrame>
        <p:nvGraphicFramePr>
          <p:cNvPr id="3239" name="Group 1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56953555"/>
              </p:ext>
            </p:extLst>
          </p:nvPr>
        </p:nvGraphicFramePr>
        <p:xfrm>
          <a:off x="125413" y="858492"/>
          <a:ext cx="8893174" cy="5844996"/>
        </p:xfrm>
        <a:graphic>
          <a:graphicData uri="http://schemas.openxmlformats.org/drawingml/2006/table">
            <a:tbl>
              <a:tblPr/>
              <a:tblGrid>
                <a:gridCol w="34587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684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668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287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446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4148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1440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4848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848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Источники доходов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План доходов по бюджету на год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План на 9 месяцев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Факти-чески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испол-нено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выполнения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Уд. вес в общем объеме доходов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799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  годовому плану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уровню прошлого года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Налоговые доходы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36 022,3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27 870,2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28 187,7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78,3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114,9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91,5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37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Подоходный налог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675,3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14 952,8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14 968,7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114,9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на прибыль 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667,9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3 361,2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371,4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91,9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127,9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на добавленную стоимость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5 366,8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3 945,6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3 945,6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73,5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107,5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Земельный налог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675,0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458,0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458,1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81,3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на недвижимость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2 39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1 964,7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1 964,9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82,2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116,9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при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упрощ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системе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налогообл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2 250,0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1 703,2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1 703,2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75,7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111,5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5,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Единый налог с индивид.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предприним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297,6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297,6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66,1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71,9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Единый налог для произв.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с/х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прод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1 100,0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855,4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855,5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77,8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Государственная пошлина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199,1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502,6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239,3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244,5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8565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3 337,1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2 550,6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2 615,6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78,4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82,4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Компенсации расходов государства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1 788,2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1 229,5 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1 238,3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69,2 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104,4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837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Дивиденды,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отчисл.части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прибыли УП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493,0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493,0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495,3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102,9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 от реализации имущества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144,4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158,7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79,4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Плата за размещение рекламы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71,3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94,2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 от сдачи в аренду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зем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участков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158,1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160,0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59,2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179,6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ИТОГО ДОХОДОВ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359,4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420,9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30 813,3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78,3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111,2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76256" y="116632"/>
            <a:ext cx="2133600" cy="365125"/>
          </a:xfrm>
        </p:spPr>
        <p:txBody>
          <a:bodyPr/>
          <a:lstStyle/>
          <a:p>
            <a:pPr>
              <a:defRPr/>
            </a:pPr>
            <a:fld id="{CC9345DE-F6E6-4FB0-B7BB-148840137CE0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Информация о платежах в бюджет по категориям плательщиков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48264" y="116632"/>
            <a:ext cx="2133600" cy="365125"/>
          </a:xfrm>
        </p:spPr>
        <p:txBody>
          <a:bodyPr/>
          <a:lstStyle/>
          <a:p>
            <a:pPr>
              <a:defRPr/>
            </a:pPr>
            <a:fld id="{EBC380FC-131A-4973-A34E-2FAA708CC96D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24263320"/>
              </p:ext>
            </p:extLst>
          </p:nvPr>
        </p:nvGraphicFramePr>
        <p:xfrm>
          <a:off x="539552" y="1556792"/>
          <a:ext cx="8291264" cy="4623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68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98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 9 месяцев  2019 года</a:t>
                      </a:r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   9 месяцев 2020 года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Удельный</a:t>
                      </a:r>
                      <a:r>
                        <a:rPr lang="ru-RU" sz="1800" baseline="0" dirty="0"/>
                        <a:t> вес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 err="1"/>
                        <a:t>Откл</a:t>
                      </a:r>
                      <a:r>
                        <a:rPr lang="ru-RU" sz="1800" dirty="0"/>
                        <a:t>.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Всего поступило в бюджет,</a:t>
                      </a:r>
                      <a:r>
                        <a:rPr lang="ru-RU" sz="1800" baseline="0" dirty="0">
                          <a:solidFill>
                            <a:srgbClr val="C00000"/>
                          </a:solidFill>
                        </a:rPr>
                        <a:t> в том числе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7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716,0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30 813,3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100,0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3097,4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Индивидуальные</a:t>
                      </a:r>
                      <a:r>
                        <a:rPr lang="ru-RU" sz="1800" baseline="0" dirty="0"/>
                        <a:t> предприниматели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 </a:t>
                      </a:r>
                      <a:r>
                        <a:rPr lang="en-US" sz="1800" dirty="0"/>
                        <a:t>539,2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1 497,3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4,9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-</a:t>
                      </a:r>
                      <a:r>
                        <a:rPr lang="en-US" sz="1800" dirty="0"/>
                        <a:t>41,9</a:t>
                      </a:r>
                      <a:endParaRPr lang="ru-RU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Предприятия малого и среднего бизнеса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4 735,5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</a:t>
                      </a:r>
                      <a:r>
                        <a:rPr lang="ru-RU" sz="1800" dirty="0"/>
                        <a:t> </a:t>
                      </a:r>
                      <a:r>
                        <a:rPr lang="en-US" sz="1800" dirty="0"/>
                        <a:t>669,0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</a:t>
                      </a:r>
                      <a:r>
                        <a:rPr lang="en-US" sz="1800" dirty="0"/>
                        <a:t>5,2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-</a:t>
                      </a:r>
                      <a:r>
                        <a:rPr lang="en-US" sz="1800" dirty="0"/>
                        <a:t>66,5</a:t>
                      </a:r>
                      <a:endParaRPr lang="ru-RU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Сельское хозяйство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2 466,4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</a:t>
                      </a:r>
                      <a:r>
                        <a:rPr lang="ru-RU" sz="1800" dirty="0"/>
                        <a:t> </a:t>
                      </a:r>
                      <a:r>
                        <a:rPr lang="en-US" sz="1800" dirty="0"/>
                        <a:t>948,</a:t>
                      </a:r>
                      <a:r>
                        <a:rPr lang="ru-RU" sz="1800" dirty="0"/>
                        <a:t>4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9,</a:t>
                      </a:r>
                      <a:r>
                        <a:rPr lang="en-US" sz="1800" dirty="0"/>
                        <a:t>6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482,0</a:t>
                      </a:r>
                      <a:endParaRPr lang="ru-RU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Предприятия, обслужив. СХ (ПМС,СХТ)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105,7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89,5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0,</a:t>
                      </a:r>
                      <a:r>
                        <a:rPr lang="en-US" sz="1800" dirty="0"/>
                        <a:t>3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-16,2</a:t>
                      </a:r>
                      <a:endParaRPr lang="ru-RU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Предприятия промышленности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8 </a:t>
                      </a:r>
                      <a:r>
                        <a:rPr lang="en-US" sz="1800" dirty="0"/>
                        <a:t>429,7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10 763,5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</a:t>
                      </a:r>
                      <a:r>
                        <a:rPr lang="en-US" sz="1800" dirty="0"/>
                        <a:t>4,9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2333,8</a:t>
                      </a:r>
                      <a:endParaRPr lang="ru-RU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Строительство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411,7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364,9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1,</a:t>
                      </a:r>
                      <a:r>
                        <a:rPr lang="en-US" sz="1800" dirty="0"/>
                        <a:t>2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-4</a:t>
                      </a:r>
                      <a:r>
                        <a:rPr lang="en-US" sz="1800" dirty="0"/>
                        <a:t>6,8</a:t>
                      </a:r>
                      <a:endParaRPr lang="ru-RU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Торговля и общепит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552,6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498,1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1,</a:t>
                      </a:r>
                      <a:r>
                        <a:rPr lang="en-US" sz="1800" dirty="0"/>
                        <a:t>6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-</a:t>
                      </a:r>
                      <a:r>
                        <a:rPr lang="en-US" sz="1800" dirty="0"/>
                        <a:t>54,5</a:t>
                      </a:r>
                      <a:endParaRPr lang="ru-RU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Потребкооперация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123,6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130,9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0,4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7,3</a:t>
                      </a:r>
                      <a:endParaRPr lang="ru-RU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Физические лица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1 135,9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1 491,2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4,8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355,</a:t>
                      </a:r>
                      <a:r>
                        <a:rPr lang="ru-RU" sz="1800" dirty="0"/>
                        <a:t>3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i="1" dirty="0"/>
              <a:t>Структура доходов районного бюджета за</a:t>
            </a:r>
            <a:r>
              <a:rPr lang="en-US" sz="3800" i="1" dirty="0"/>
              <a:t> 9 </a:t>
            </a:r>
            <a:r>
              <a:rPr lang="ru-RU" sz="3800" i="1" dirty="0"/>
              <a:t>месяцев 2020 года</a:t>
            </a:r>
            <a:endParaRPr lang="ru-RU" sz="3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48264" y="116632"/>
            <a:ext cx="2133600" cy="365125"/>
          </a:xfrm>
        </p:spPr>
        <p:txBody>
          <a:bodyPr/>
          <a:lstStyle/>
          <a:p>
            <a:pPr>
              <a:defRPr/>
            </a:pPr>
            <a:fld id="{3D1EDECC-D619-410A-8535-A784E0EEE48E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65774864"/>
              </p:ext>
            </p:extLst>
          </p:nvPr>
        </p:nvGraphicFramePr>
        <p:xfrm>
          <a:off x="1389063" y="2012950"/>
          <a:ext cx="6364287" cy="3697288"/>
        </p:xfrm>
        <a:graphic>
          <a:graphicData uri="http://schemas.openxmlformats.org/presentationml/2006/ole">
            <p:oleObj spid="_x0000_s5222" name="Worksheet" r:id="rId3" imgW="6819852" imgH="3962414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98497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EDECC-D619-410A-8535-A784E0EEE48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5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49147320"/>
              </p:ext>
            </p:extLst>
          </p:nvPr>
        </p:nvGraphicFramePr>
        <p:xfrm>
          <a:off x="179512" y="116632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8620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76256" y="116632"/>
            <a:ext cx="2133600" cy="365125"/>
          </a:xfrm>
        </p:spPr>
        <p:txBody>
          <a:bodyPr/>
          <a:lstStyle/>
          <a:p>
            <a:pPr>
              <a:defRPr/>
            </a:pPr>
            <a:fld id="{55637BC9-6E03-4E5B-B773-746A222D731B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03872741"/>
              </p:ext>
            </p:extLst>
          </p:nvPr>
        </p:nvGraphicFramePr>
        <p:xfrm>
          <a:off x="395536" y="141277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71482770"/>
              </p:ext>
            </p:extLst>
          </p:nvPr>
        </p:nvGraphicFramePr>
        <p:xfrm>
          <a:off x="539552" y="1844824"/>
          <a:ext cx="7715250" cy="4086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76028808"/>
              </p:ext>
            </p:extLst>
          </p:nvPr>
        </p:nvGraphicFramePr>
        <p:xfrm>
          <a:off x="605086" y="1837134"/>
          <a:ext cx="7810500" cy="4086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85106077"/>
              </p:ext>
            </p:extLst>
          </p:nvPr>
        </p:nvGraphicFramePr>
        <p:xfrm>
          <a:off x="819150" y="1538287"/>
          <a:ext cx="7810500" cy="4086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xmlns="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47557392"/>
              </p:ext>
            </p:extLst>
          </p:nvPr>
        </p:nvGraphicFramePr>
        <p:xfrm>
          <a:off x="-91246" y="-387424"/>
          <a:ext cx="9205664" cy="7377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xmlns="" id="{10D233F6-1D7C-4EA2-8D62-50FD189A2F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87138645"/>
              </p:ext>
            </p:extLst>
          </p:nvPr>
        </p:nvGraphicFramePr>
        <p:xfrm>
          <a:off x="-108520" y="-387424"/>
          <a:ext cx="9252520" cy="7245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928687"/>
          </a:xfrm>
        </p:spPr>
        <p:txBody>
          <a:bodyPr/>
          <a:lstStyle/>
          <a:p>
            <a:r>
              <a:rPr lang="ru-RU" b="1" i="1" dirty="0"/>
              <a:t> </a:t>
            </a:r>
            <a:r>
              <a:rPr lang="ru-RU" sz="2400" b="1" i="1" dirty="0"/>
              <a:t>Сведения по внебюджетным средствам за </a:t>
            </a:r>
            <a:r>
              <a:rPr lang="en-US" sz="2400" b="1" i="1" dirty="0"/>
              <a:t>9 </a:t>
            </a:r>
            <a:r>
              <a:rPr lang="ru-RU" sz="2400" b="1" i="1" dirty="0"/>
              <a:t>месяцев 20</a:t>
            </a:r>
            <a:r>
              <a:rPr lang="en-US" sz="2400" b="1" i="1" dirty="0"/>
              <a:t>20</a:t>
            </a:r>
            <a:r>
              <a:rPr lang="ru-RU" sz="2400" b="1" i="1" dirty="0"/>
              <a:t> года</a:t>
            </a:r>
            <a:r>
              <a:rPr lang="ru-RU" sz="2400" dirty="0"/>
              <a:t> </a:t>
            </a:r>
            <a:r>
              <a:rPr lang="ru-RU" sz="2400" b="1" i="1" dirty="0"/>
              <a:t> по </a:t>
            </a:r>
            <a:r>
              <a:rPr lang="ru-RU" sz="2400" b="1" i="1" dirty="0" err="1"/>
              <a:t>Новогрудскому</a:t>
            </a:r>
            <a:r>
              <a:rPr lang="ru-RU" sz="2400" b="1" i="1" dirty="0"/>
              <a:t> району</a:t>
            </a:r>
            <a:r>
              <a:rPr lang="ru-RU" sz="2400" dirty="0"/>
              <a:t> </a:t>
            </a:r>
            <a:r>
              <a:rPr lang="en-US" sz="2400" dirty="0"/>
              <a:t>                               </a:t>
            </a:r>
            <a:r>
              <a:rPr lang="ru-RU" sz="2400" dirty="0"/>
              <a:t>                                                                                                    </a:t>
            </a:r>
            <a:br>
              <a:rPr lang="ru-RU" sz="2400" dirty="0"/>
            </a:br>
            <a:r>
              <a:rPr lang="ru-RU" sz="1800" dirty="0"/>
              <a:t>                                                                                                                                        </a:t>
            </a:r>
            <a:br>
              <a:rPr lang="ru-RU" sz="1800" dirty="0"/>
            </a:br>
            <a:r>
              <a:rPr lang="ru-RU" sz="1800" b="1" dirty="0"/>
              <a:t>                                                                                                                                       тыс. руб.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63319169"/>
              </p:ext>
            </p:extLst>
          </p:nvPr>
        </p:nvGraphicFramePr>
        <p:xfrm>
          <a:off x="323528" y="1484784"/>
          <a:ext cx="8363396" cy="4461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1858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6309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 на  20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год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 за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месяцев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20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9 месяцев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20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 исполнения плана 9 месяцев</a:t>
                      </a: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20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  плана на год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7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339,6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183,3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83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54,1</a:t>
                      </a: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220,1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49,9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24,9</a:t>
                      </a: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709,2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359,6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359,6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50,7</a:t>
                      </a: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97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,0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60,0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60,0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61,9</a:t>
                      </a: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защита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138,0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110,3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110,3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79,9</a:t>
                      </a: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Итого 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</a:t>
                      </a:r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503</a:t>
                      </a:r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,9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763,1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768,6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100,</a:t>
                      </a:r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51,1</a:t>
                      </a: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28575"/>
            <a:ext cx="2133600" cy="365125"/>
          </a:xfrm>
        </p:spPr>
        <p:txBody>
          <a:bodyPr/>
          <a:lstStyle/>
          <a:p>
            <a:pPr>
              <a:defRPr/>
            </a:pPr>
            <a:fld id="{2A5B4328-C745-4DA4-BB3B-565DD91EED66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63106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285750" y="1"/>
            <a:ext cx="8643938" cy="908719"/>
          </a:xfrm>
        </p:spPr>
        <p:txBody>
          <a:bodyPr/>
          <a:lstStyle/>
          <a:p>
            <a:pPr eaLnBrk="1" hangingPunct="1"/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Кредиторская задолженность по средствам бюджета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Новогрудского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района за </a:t>
            </a:r>
            <a:r>
              <a:rPr lang="ru-RU" sz="2700">
                <a:latin typeface="Times New Roman" pitchFamily="18" charset="0"/>
                <a:cs typeface="Times New Roman" pitchFamily="18" charset="0"/>
              </a:rPr>
              <a:t>9 месяцев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года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02027837"/>
              </p:ext>
            </p:extLst>
          </p:nvPr>
        </p:nvGraphicFramePr>
        <p:xfrm>
          <a:off x="0" y="406400"/>
          <a:ext cx="9144003" cy="5961778"/>
        </p:xfrm>
        <a:graphic>
          <a:graphicData uri="http://schemas.openxmlformats.org/drawingml/2006/table">
            <a:tbl>
              <a:tblPr/>
              <a:tblGrid>
                <a:gridCol w="15125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00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187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18767">
                  <a:extLst>
                    <a:ext uri="{9D8B030D-6E8A-4147-A177-3AD203B41FA5}">
                      <a16:colId xmlns:a16="http://schemas.microsoft.com/office/drawing/2014/main" xmlns="" val="1166675623"/>
                    </a:ext>
                  </a:extLst>
                </a:gridCol>
                <a:gridCol w="55001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1876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751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1876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5627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79691">
                  <a:extLst>
                    <a:ext uri="{9D8B030D-6E8A-4147-A177-3AD203B41FA5}">
                      <a16:colId xmlns:a16="http://schemas.microsoft.com/office/drawing/2014/main" xmlns="" val="3895713312"/>
                    </a:ext>
                  </a:extLst>
                </a:gridCol>
                <a:gridCol w="69534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8751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50018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561069"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297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Организации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дукты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пита</a:t>
                      </a:r>
                    </a:p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ния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Ком-</a:t>
                      </a:r>
                    </a:p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услуги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Лекар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средства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Трансфер</a:t>
                      </a:r>
                    </a:p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Проч.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</a:t>
                      </a:r>
                    </a:p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риалы 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Кап.ремонт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строительст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Транс порт связь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Оплата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текущ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ремонта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здан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и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оборуд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Приобретен.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оборуд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текущ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рас</a:t>
                      </a:r>
                    </a:p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ходы 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Оплата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текущ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содерж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сооруж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благ-</a:t>
                      </a:r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03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</a:t>
                      </a:r>
                    </a:p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образования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38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УЗ «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Новогруд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ЦРБ»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44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Отдел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культуры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44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Управл.по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труду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928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Райисполком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44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ЖКХ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71358349"/>
                  </a:ext>
                </a:extLst>
              </a:tr>
              <a:tr h="4338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 спорта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44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 с/х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38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Центр по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в сфере культ. 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338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Центр по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в сфере образ.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338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baseline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ерв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уровня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44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149,5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30,0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31,4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51,8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82,7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374,1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20638"/>
            <a:ext cx="2133600" cy="365125"/>
          </a:xfrm>
        </p:spPr>
        <p:txBody>
          <a:bodyPr/>
          <a:lstStyle/>
          <a:p>
            <a:pPr>
              <a:defRPr/>
            </a:pPr>
            <a:fld id="{0CAC9A0C-8960-4768-A276-7EAEB31EAB79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321551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4278</TotalTime>
  <Words>846</Words>
  <Application>Microsoft Office PowerPoint</Application>
  <PresentationFormat>Экран (4:3)</PresentationFormat>
  <Paragraphs>494</Paragraphs>
  <Slides>9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Worksheet</vt:lpstr>
      <vt:lpstr>Слайд 1</vt:lpstr>
      <vt:lpstr> </vt:lpstr>
      <vt:lpstr>Доходы бюджета Новогрудского района  за 9 месяцев 2020 года</vt:lpstr>
      <vt:lpstr>Информация о платежах в бюджет по категориям плательщиков</vt:lpstr>
      <vt:lpstr>Структура доходов районного бюджета за 9 месяцев 2020 года</vt:lpstr>
      <vt:lpstr>Слайд 6</vt:lpstr>
      <vt:lpstr>Слайд 7</vt:lpstr>
      <vt:lpstr> Сведения по внебюджетным средствам за 9 месяцев 2020 года  по Новогрудскому району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тыс. руб.</vt:lpstr>
      <vt:lpstr>Кредиторская задолженность по средствам бюджета Новогрудского района за 9 месяцев 2020 года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Районный бюджет 2012 года</dc:title>
  <dc:creator>WORKHELP</dc:creator>
  <cp:lastModifiedBy>Ideol4</cp:lastModifiedBy>
  <cp:revision>537</cp:revision>
  <cp:lastPrinted>2020-11-26T08:11:06Z</cp:lastPrinted>
  <dcterms:created xsi:type="dcterms:W3CDTF">2011-12-28T14:04:01Z</dcterms:created>
  <dcterms:modified xsi:type="dcterms:W3CDTF">2020-12-01T13:21:22Z</dcterms:modified>
</cp:coreProperties>
</file>