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3" r:id="rId3"/>
    <p:sldId id="275" r:id="rId4"/>
    <p:sldId id="261" r:id="rId5"/>
    <p:sldId id="264" r:id="rId6"/>
    <p:sldId id="276" r:id="rId7"/>
    <p:sldId id="274" r:id="rId8"/>
    <p:sldId id="266" r:id="rId9"/>
    <p:sldId id="260" r:id="rId10"/>
    <p:sldId id="278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1" autoAdjust="0"/>
    <p:restoredTop sz="94654" autoAdjust="0"/>
  </p:normalViewPr>
  <p:slideViewPr>
    <p:cSldViewPr>
      <p:cViewPr varScale="1">
        <p:scale>
          <a:sx n="108" d="100"/>
          <a:sy n="108" d="100"/>
        </p:scale>
        <p:origin x="19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55;&#1056;&#1040;&#1042;&#1050;&#1040;%20&#1079;&#1072;%209%20&#1084;&#1077;&#1089;&#1103;&#1094;&#1077;&#1074;%202019%20&#1075;&#1086;&#1076;&#1072;\&#1076;&#1080;&#1072;&#1075;&#1088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529436205371938E-3"/>
          <c:y val="0"/>
          <c:w val="0.65347899465551706"/>
          <c:h val="0.9330701194019378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485496643101083"/>
          <c:y val="1.4212602108537651E-2"/>
          <c:w val="0.34714868846915609"/>
          <c:h val="0.9857873340988425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418083077740505E-4"/>
          <c:y val="2.6833733114505744E-2"/>
          <c:w val="0.67813242751330993"/>
          <c:h val="0.967673055176529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123687258499366"/>
          <c:y val="0.15060058669136944"/>
          <c:w val="0.30887437586988897"/>
          <c:h val="0.73483469574252347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128565471720273E-2"/>
          <c:y val="0"/>
          <c:w val="0.71696885802505617"/>
          <c:h val="1"/>
        </c:manualLayout>
      </c:layout>
      <c:pie3DChart>
        <c:varyColors val="1"/>
        <c:ser>
          <c:idx val="0"/>
          <c:order val="0"/>
          <c:explosion val="26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447-4F82-963C-58A92AC8E05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447-4F82-963C-58A92AC8E05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0447-4F82-963C-58A92AC8E05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0447-4F82-963C-58A92AC8E05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0447-4F82-963C-58A92AC8E05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0447-4F82-963C-58A92AC8E05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0447-4F82-963C-58A92AC8E05D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0447-4F82-963C-58A92AC8E05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447-4F82-963C-58A92AC8E05D}"/>
              </c:ext>
            </c:extLst>
          </c:dPt>
          <c:dLbls>
            <c:dLbl>
              <c:idx val="0"/>
              <c:layout>
                <c:manualLayout>
                  <c:x val="-0.14858743527867538"/>
                  <c:y val="-0.3939737464852298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25849,1; </a:t>
                    </a:r>
                  </a:p>
                  <a:p>
                    <a:r>
                      <a:rPr lang="en-US" dirty="0"/>
                      <a:t>51,4 %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47-4F82-963C-58A92AC8E05D}"/>
                </c:ext>
              </c:extLst>
            </c:dLbl>
            <c:dLbl>
              <c:idx val="1"/>
              <c:layout>
                <c:manualLayout>
                  <c:x val="9.2145419579805543E-2"/>
                  <c:y val="0.1122966451982124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837,5;</a:t>
                    </a:r>
                  </a:p>
                  <a:p>
                    <a:r>
                      <a:rPr lang="en-US" dirty="0"/>
                      <a:t> 1,7 %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47-4F82-963C-58A92AC8E05D}"/>
                </c:ext>
              </c:extLst>
            </c:dLbl>
            <c:dLbl>
              <c:idx val="2"/>
              <c:layout>
                <c:manualLayout>
                  <c:x val="4.5740331622970684E-2"/>
                  <c:y val="0.125596262721145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3720,5;    </a:t>
                    </a:r>
                  </a:p>
                  <a:p>
                    <a:r>
                      <a:rPr lang="en-US" dirty="0"/>
                      <a:t>7,4 </a:t>
                    </a:r>
                    <a:r>
                      <a:rPr lang="en-US" baseline="0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47-4F82-963C-58A92AC8E05D}"/>
                </c:ext>
              </c:extLst>
            </c:dLbl>
            <c:dLbl>
              <c:idx val="3"/>
              <c:layout>
                <c:manualLayout>
                  <c:x val="2.3103955288709347E-2"/>
                  <c:y val="0.178065322229063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3746,0;</a:t>
                    </a:r>
                  </a:p>
                  <a:p>
                    <a:r>
                      <a:rPr lang="en-US" dirty="0"/>
                      <a:t> 7,4 %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47-4F82-963C-58A92AC8E05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1866,1; </a:t>
                    </a:r>
                  </a:p>
                  <a:p>
                    <a:r>
                      <a:rPr lang="en-US" dirty="0"/>
                      <a:t>3,7 %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47-4F82-963C-58A92AC8E05D}"/>
                </c:ext>
              </c:extLst>
            </c:dLbl>
            <c:dLbl>
              <c:idx val="5"/>
              <c:layout>
                <c:manualLayout>
                  <c:x val="1.2567475579788163E-4"/>
                  <c:y val="-0.1238063509470539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1386,0; </a:t>
                    </a:r>
                  </a:p>
                  <a:p>
                    <a:r>
                      <a:rPr lang="en-US" baseline="0" dirty="0"/>
                      <a:t> 2,8 </a:t>
                    </a:r>
                    <a:r>
                      <a:rPr lang="en-US" dirty="0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47-4F82-963C-58A92AC8E05D}"/>
                </c:ext>
              </c:extLst>
            </c:dLbl>
            <c:dLbl>
              <c:idx val="6"/>
              <c:layout>
                <c:manualLayout>
                  <c:x val="3.4966186104583457E-3"/>
                  <c:y val="-7.139756467622546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7125,9; </a:t>
                    </a:r>
                  </a:p>
                  <a:p>
                    <a:r>
                      <a:rPr lang="en-US" dirty="0"/>
                      <a:t>14,2 %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47-4F82-963C-58A92AC8E05D}"/>
                </c:ext>
              </c:extLst>
            </c:dLbl>
            <c:dLbl>
              <c:idx val="7"/>
              <c:layout>
                <c:manualLayout>
                  <c:x val="-3.9026918348502269E-2"/>
                  <c:y val="-0.11411539630178379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114,5;</a:t>
                    </a:r>
                  </a:p>
                  <a:p>
                    <a:r>
                      <a:rPr lang="en-US" dirty="0"/>
                      <a:t> 0,2%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47-4F82-963C-58A92AC8E05D}"/>
                </c:ext>
              </c:extLst>
            </c:dLbl>
            <c:dLbl>
              <c:idx val="8"/>
              <c:layout>
                <c:manualLayout>
                  <c:x val="6.8878250701819854E-2"/>
                  <c:y val="-9.23657360257883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   5636,0;                      </a:t>
                    </a:r>
                  </a:p>
                  <a:p>
                    <a:r>
                      <a:rPr lang="en-US" dirty="0"/>
                      <a:t>11,2  %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47-4F82-963C-58A92AC8E05D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Лист1!$A$5:$A$13</c:f>
              <c:strCache>
                <c:ptCount val="9"/>
                <c:pt idx="0">
                  <c:v>Заработная плата 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Обслуживание долга органов местного управления  и самоуправления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Лист1!$B$5:$B$13</c:f>
              <c:numCache>
                <c:formatCode>0.0</c:formatCode>
                <c:ptCount val="9"/>
                <c:pt idx="0">
                  <c:v>25849.1</c:v>
                </c:pt>
                <c:pt idx="1">
                  <c:v>837.5</c:v>
                </c:pt>
                <c:pt idx="2">
                  <c:v>3720.5</c:v>
                </c:pt>
                <c:pt idx="3">
                  <c:v>3746</c:v>
                </c:pt>
                <c:pt idx="4">
                  <c:v>1866.1</c:v>
                </c:pt>
                <c:pt idx="5">
                  <c:v>1386</c:v>
                </c:pt>
                <c:pt idx="6">
                  <c:v>7125.9</c:v>
                </c:pt>
                <c:pt idx="7">
                  <c:v>114.5</c:v>
                </c:pt>
                <c:pt idx="8">
                  <c:v>5636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447-4F82-963C-58A92AC8E05D}"/>
            </c:ext>
          </c:extLst>
        </c:ser>
        <c:ser>
          <c:idx val="1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A-0447-4F82-963C-58A92AC8E05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0447-4F82-963C-58A92AC8E05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0447-4F82-963C-58A92AC8E05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D-0447-4F82-963C-58A92AC8E05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E-0447-4F82-963C-58A92AC8E05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F-0447-4F82-963C-58A92AC8E05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0-0447-4F82-963C-58A92AC8E05D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1-0447-4F82-963C-58A92AC8E05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2-0447-4F82-963C-58A92AC8E05D}"/>
              </c:ext>
            </c:extLst>
          </c:dPt>
          <c:cat>
            <c:strRef>
              <c:f>Лист1!$A$5:$A$13</c:f>
              <c:strCache>
                <c:ptCount val="9"/>
                <c:pt idx="0">
                  <c:v>Заработная плата 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Обслуживание долга органов местного управления  и самоуправления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Лист1!$C$5:$C$13</c:f>
              <c:numCache>
                <c:formatCode>0.0</c:formatCode>
                <c:ptCount val="9"/>
                <c:pt idx="0">
                  <c:v>51.4</c:v>
                </c:pt>
                <c:pt idx="1">
                  <c:v>1.7</c:v>
                </c:pt>
                <c:pt idx="2">
                  <c:v>7.4</c:v>
                </c:pt>
                <c:pt idx="3">
                  <c:v>7.4</c:v>
                </c:pt>
                <c:pt idx="4">
                  <c:v>3.7</c:v>
                </c:pt>
                <c:pt idx="5">
                  <c:v>2.8</c:v>
                </c:pt>
                <c:pt idx="6">
                  <c:v>14.2</c:v>
                </c:pt>
                <c:pt idx="7">
                  <c:v>0.2</c:v>
                </c:pt>
                <c:pt idx="8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447-4F82-963C-58A92AC8E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120736713452485"/>
          <c:y val="4.1589886605212664E-2"/>
          <c:w val="0.24004704711954034"/>
          <c:h val="0.9453599374373586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6473170935715507E-2"/>
          <c:w val="0.64930657448306761"/>
          <c:h val="0.96915708291273595"/>
        </c:manualLayout>
      </c:layout>
      <c:pie3DChart>
        <c:varyColors val="1"/>
        <c:ser>
          <c:idx val="0"/>
          <c:order val="0"/>
          <c:explosion val="2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CB8-4229-8C85-5B81FC38139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2-ACB8-4229-8C85-5B81FC38139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3 118,5</a:t>
                    </a:r>
                  </a:p>
                  <a:p>
                    <a:r>
                      <a:rPr lang="en-US" dirty="0"/>
                      <a:t>6,2%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B8-4229-8C85-5B81FC3813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54-40FC-8542-2FF061A22F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54-40FC-8542-2FF061A22F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1 408,0</a:t>
                    </a:r>
                  </a:p>
                  <a:p>
                    <a:r>
                      <a:rPr lang="en-US" dirty="0"/>
                      <a:t>2,8%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B8-4229-8C85-5B81FC3813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23,8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54-40FC-8542-2FF061A22FD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  <a:r>
                      <a:rPr lang="en-US" baseline="0" dirty="0"/>
                      <a:t> 239,9</a:t>
                    </a:r>
                    <a:endParaRPr lang="en-US" dirty="0"/>
                  </a:p>
                  <a:p>
                    <a:r>
                      <a:rPr lang="en-US" dirty="0"/>
                      <a:t>12,4%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B8-4229-8C85-5B81FC3813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10 686,6</a:t>
                    </a:r>
                  </a:p>
                  <a:p>
                    <a:r>
                      <a:rPr lang="en-US" dirty="0"/>
                      <a:t>21,3%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B8-4229-8C85-5B81FC38139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  <a:r>
                      <a:rPr lang="en-US" baseline="0" dirty="0"/>
                      <a:t> 716,8</a:t>
                    </a:r>
                    <a:endParaRPr lang="en-US" dirty="0"/>
                  </a:p>
                  <a:p>
                    <a:r>
                      <a:rPr lang="en-US" dirty="0"/>
                      <a:t>3,4%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B8-4229-8C85-5B81FC38139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  <a:r>
                      <a:rPr lang="en-US" baseline="0" dirty="0"/>
                      <a:t> 900,4</a:t>
                    </a:r>
                    <a:endParaRPr lang="en-US" dirty="0"/>
                  </a:p>
                  <a:p>
                    <a:r>
                      <a:rPr lang="en-US" dirty="0"/>
                      <a:t>13,7%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B8-4229-8C85-5B81FC38139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  <a:r>
                      <a:rPr lang="en-US" baseline="0" dirty="0"/>
                      <a:t> 112,4</a:t>
                    </a:r>
                    <a:endParaRPr lang="en-US" dirty="0"/>
                  </a:p>
                  <a:p>
                    <a:r>
                      <a:rPr lang="en-US" dirty="0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B8-4229-8C85-5B81FC38139D}"/>
                </c:ext>
              </c:extLst>
            </c:dLbl>
            <c:dLbl>
              <c:idx val="10"/>
              <c:layout>
                <c:manualLayout>
                  <c:x val="1.7344856283208473E-2"/>
                  <c:y val="7.54245985975796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2 043,4</a:t>
                    </a:r>
                  </a:p>
                  <a:p>
                    <a:r>
                      <a:rPr lang="en-US" dirty="0"/>
                      <a:t>4,1 %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B8-4229-8C85-5B81FC38139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 </c:v>
                </c:pt>
                <c:pt idx="3">
                  <c:v>Национальная экономика, из них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3118.5</c:v>
                </c:pt>
                <c:pt idx="1">
                  <c:v>13.9</c:v>
                </c:pt>
                <c:pt idx="2">
                  <c:v>17.899999999999999</c:v>
                </c:pt>
                <c:pt idx="3">
                  <c:v>1408</c:v>
                </c:pt>
                <c:pt idx="4">
                  <c:v>23.8</c:v>
                </c:pt>
                <c:pt idx="5">
                  <c:v>6239.9</c:v>
                </c:pt>
                <c:pt idx="6">
                  <c:v>10686.6</c:v>
                </c:pt>
                <c:pt idx="7">
                  <c:v>1716.8</c:v>
                </c:pt>
                <c:pt idx="8">
                  <c:v>6900.4</c:v>
                </c:pt>
                <c:pt idx="9">
                  <c:v>18112.400000000001</c:v>
                </c:pt>
                <c:pt idx="10">
                  <c:v>2043.4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B8-4229-8C85-5B81FC38139D}"/>
            </c:ext>
          </c:extLst>
        </c:ser>
        <c:ser>
          <c:idx val="1"/>
          <c:order val="1"/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 </c:v>
                </c:pt>
                <c:pt idx="3">
                  <c:v>Национальная экономика, из них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6.2020699420861716</c:v>
                </c:pt>
                <c:pt idx="1">
                  <c:v>2.7644307261503218E-2</c:v>
                </c:pt>
                <c:pt idx="2">
                  <c:v>3.5599503595748747E-2</c:v>
                </c:pt>
                <c:pt idx="3">
                  <c:v>2.8002291096544263</c:v>
                </c:pt>
                <c:pt idx="4">
                  <c:v>4.7333418188760905E-2</c:v>
                </c:pt>
                <c:pt idx="5">
                  <c:v>12.409907401514669</c:v>
                </c:pt>
                <c:pt idx="6">
                  <c:v>21.253500286387069</c:v>
                </c:pt>
                <c:pt idx="7">
                  <c:v>3.4143702666581808</c:v>
                </c:pt>
                <c:pt idx="8">
                  <c:v>13.723509196206962</c:v>
                </c:pt>
                <c:pt idx="9">
                  <c:v>36.021924521097191</c:v>
                </c:pt>
                <c:pt idx="10">
                  <c:v>4.0639120473493291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B8-4229-8C85-5B81FC381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614710966007296"/>
          <c:y val="4.9999449369528104E-2"/>
          <c:w val="0.32897484155943924"/>
          <c:h val="0.93729713855698094"/>
        </c:manualLayout>
      </c:layout>
      <c:overlay val="0"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2237559166966231E-2"/>
          <c:w val="0.74552760766015358"/>
          <c:h val="0.9677624408330337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3291732959337914E-2"/>
          <c:w val="0.75931356728557076"/>
          <c:h val="0.9468240246193002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3923872459083351"/>
          <c:y val="4.2586210955748827E-2"/>
          <c:w val="0.26076127540916655"/>
          <c:h val="0.90741434357754136"/>
        </c:manualLayout>
      </c:layout>
      <c:overlay val="0"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215031047948272E-2"/>
          <c:y val="6.8715990920715328E-2"/>
          <c:w val="0.53873743559832798"/>
          <c:h val="0.8066239622145133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4600599933340743E-2"/>
          <c:w val="0.65255860700339285"/>
          <c:h val="0.88481734748037943"/>
        </c:manualLayout>
      </c:layout>
      <c:pie3DChart>
        <c:varyColors val="1"/>
        <c:ser>
          <c:idx val="0"/>
          <c:order val="0"/>
          <c:explosion val="24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dirty="0"/>
                      <a:t>10</a:t>
                    </a:r>
                    <a:r>
                      <a:rPr lang="en-US" sz="1600" b="1" baseline="0" dirty="0"/>
                      <a:t> 686,6</a:t>
                    </a:r>
                    <a:endParaRPr lang="en-US" sz="1600" b="1" dirty="0"/>
                  </a:p>
                  <a:p>
                    <a:r>
                      <a:rPr lang="en-US" sz="1600" b="1" dirty="0"/>
                      <a:t>27,1%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C8-4828-AB6C-F0D93D6E906A}"/>
                </c:ext>
              </c:extLst>
            </c:dLbl>
            <c:dLbl>
              <c:idx val="1"/>
              <c:layout>
                <c:manualLayout>
                  <c:x val="4.5670786986774532E-3"/>
                  <c:y val="-5.587692637326011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1</a:t>
                    </a:r>
                    <a:r>
                      <a:rPr lang="en-US" sz="1600" b="1" baseline="0" dirty="0"/>
                      <a:t> 716,8</a:t>
                    </a:r>
                    <a:endParaRPr lang="en-US" sz="1600" b="1" dirty="0"/>
                  </a:p>
                  <a:p>
                    <a:r>
                      <a:rPr lang="en-US" sz="1600" b="1" dirty="0"/>
                      <a:t>4,3%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54994508117832"/>
                      <c:h val="0.13794598219245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CC8-4828-AB6C-F0D93D6E906A}"/>
                </c:ext>
              </c:extLst>
            </c:dLbl>
            <c:dLbl>
              <c:idx val="2"/>
              <c:layout>
                <c:manualLayout>
                  <c:x val="-9.6048661803986496E-2"/>
                  <c:y val="-0.17123355341469995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6</a:t>
                    </a:r>
                    <a:r>
                      <a:rPr lang="en-US" sz="1600" b="1" baseline="0" dirty="0"/>
                      <a:t> 900,4</a:t>
                    </a:r>
                    <a:endParaRPr lang="en-US" sz="1600" b="1" dirty="0"/>
                  </a:p>
                  <a:p>
                    <a:r>
                      <a:rPr lang="en-US" sz="1600" b="1" dirty="0"/>
                      <a:t>17,5%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C8-4828-AB6C-F0D93D6E906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b="1" dirty="0"/>
                      <a:t>18</a:t>
                    </a:r>
                    <a:r>
                      <a:rPr lang="en-US" sz="1600" b="1" baseline="0" dirty="0"/>
                      <a:t> 112,4</a:t>
                    </a:r>
                    <a:endParaRPr lang="en-US" sz="1600" b="1" dirty="0"/>
                  </a:p>
                  <a:p>
                    <a:r>
                      <a:rPr lang="en-US" sz="1600" b="1" dirty="0"/>
                      <a:t>45,9%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C8-4828-AB6C-F0D93D6E906A}"/>
                </c:ext>
              </c:extLst>
            </c:dLbl>
            <c:dLbl>
              <c:idx val="4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 b="1"/>
                    </a:pPr>
                    <a:r>
                      <a:rPr lang="en-US" sz="1600" b="1" dirty="0"/>
                      <a:t>2</a:t>
                    </a:r>
                    <a:r>
                      <a:rPr lang="en-US" sz="1600" b="1" baseline="0" dirty="0"/>
                      <a:t> 043,4</a:t>
                    </a:r>
                    <a:endParaRPr lang="en-US" sz="1600" b="1" dirty="0"/>
                  </a:p>
                  <a:p>
                    <a:pPr>
                      <a:defRPr sz="1600" b="1"/>
                    </a:pPr>
                    <a:r>
                      <a:rPr lang="en-US" sz="1600" b="1" dirty="0"/>
                      <a:t>5,2%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7CC8-4828-AB6C-F0D93D6E90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Лист3!$B$4:$B$8</c:f>
              <c:strCache>
                <c:ptCount val="5"/>
                <c:pt idx="0">
                  <c:v>Здравоохранение</c:v>
                </c:pt>
                <c:pt idx="1">
                  <c:v>Культура и искусства, кинематография, средства массовой информации</c:v>
                </c:pt>
                <c:pt idx="2">
                  <c:v>Физическая культура и  спорт</c:v>
                </c:pt>
                <c:pt idx="3">
                  <c:v>Образование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Лист3!$C$4:$C$8</c:f>
              <c:numCache>
                <c:formatCode>#,##0.0</c:formatCode>
                <c:ptCount val="5"/>
                <c:pt idx="0">
                  <c:v>10686.6</c:v>
                </c:pt>
                <c:pt idx="1">
                  <c:v>1716.8</c:v>
                </c:pt>
                <c:pt idx="2">
                  <c:v>6900.4</c:v>
                </c:pt>
                <c:pt idx="3">
                  <c:v>18112.400000000001</c:v>
                </c:pt>
                <c:pt idx="4">
                  <c:v>2043.4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C8-4828-AB6C-F0D93D6E906A}"/>
            </c:ext>
          </c:extLst>
        </c:ser>
        <c:ser>
          <c:idx val="1"/>
          <c:order val="1"/>
          <c:cat>
            <c:strRef>
              <c:f>Лист3!$B$4:$B$8</c:f>
              <c:strCache>
                <c:ptCount val="5"/>
                <c:pt idx="0">
                  <c:v>Здравоохранение</c:v>
                </c:pt>
                <c:pt idx="1">
                  <c:v>Культура и искусства, кинематография, средства массовой информации</c:v>
                </c:pt>
                <c:pt idx="2">
                  <c:v>Физическая культура и  спорт</c:v>
                </c:pt>
                <c:pt idx="3">
                  <c:v>Образование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Лист3!$D$4:$D$8</c:f>
              <c:numCache>
                <c:formatCode>0.0</c:formatCode>
                <c:ptCount val="5"/>
                <c:pt idx="0">
                  <c:v>27.082382994252352</c:v>
                </c:pt>
                <c:pt idx="1">
                  <c:v>4.3507790246226525</c:v>
                </c:pt>
                <c:pt idx="2">
                  <c:v>17.487252785127065</c:v>
                </c:pt>
                <c:pt idx="3">
                  <c:v>45.901124187776873</c:v>
                </c:pt>
                <c:pt idx="4">
                  <c:v>5.1784610082210669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C8-4828-AB6C-F0D93D6E9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25843096512922"/>
          <c:y val="9.1851103845604451E-2"/>
          <c:w val="0.23070436220745974"/>
          <c:h val="0.79840037614868187"/>
        </c:manualLayout>
      </c:layout>
      <c:overlay val="0"/>
      <c:txPr>
        <a:bodyPr/>
        <a:lstStyle/>
        <a:p>
          <a:pPr rtl="0"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0.16894</cdr:x>
      <cdr:y>0.0839</cdr:y>
    </cdr:from>
    <cdr:to>
      <cdr:x>0.8733</cdr:x>
      <cdr:y>0.10616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81100" y="466725"/>
          <a:ext cx="4924425" cy="123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0.16894</cdr:x>
      <cdr:y>0.0839</cdr:y>
    </cdr:from>
    <cdr:to>
      <cdr:x>0.8733</cdr:x>
      <cdr:y>0.10616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81100" y="466725"/>
          <a:ext cx="4924425" cy="123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74B0E03-B561-4AF3-8F1A-5A394867D1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B43EC5C-1E9A-41C9-9E74-D7BE552B7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500386E-97AD-45B6-846B-E3146E022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912921-0411-41B0-B5B0-38AF845E6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A223-678D-49D3-B5B7-9628FC67E07A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0037-890F-4FCA-A9A5-B15F78857AB9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141E-F821-4486-8BAE-B12559041E29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7D02-E615-4037-BCFF-37D6B36B44D7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0477-7E9C-4057-A84A-A2C536A2BF8C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8446-32FF-4F45-9E26-86D7AB2D1394}" type="datetime1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2ECC-1484-4267-A3A9-C05A255F0268}" type="datetime1">
              <a:rPr lang="ru-RU" smtClean="0"/>
              <a:t>22.11.2019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76A3-3E1B-4357-A231-A6E15F4AAAF1}" type="datetime1">
              <a:rPr lang="ru-RU" smtClean="0"/>
              <a:t>22.11.2019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449A-8443-49B5-BE2B-C8D0ACB101A5}" type="datetime1">
              <a:rPr lang="ru-RU" smtClean="0"/>
              <a:t>22.11.2019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5EAD-F06B-48C1-8D0E-BB2819A8D75D}" type="datetime1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B8D5-3003-4C4B-B9C4-E4F1A1759273}" type="datetime1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81A418-803F-415C-A1F7-FBA8F1920D32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1000108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 9 месяцев 2019  год</a:t>
            </a:r>
          </a:p>
        </p:txBody>
      </p:sp>
    </p:spTree>
    <p:extLst>
      <p:ext uri="{BB962C8B-B14F-4D97-AF65-F5344CB8AC3E}">
        <p14:creationId xmlns:p14="http://schemas.microsoft.com/office/powerpoint/2010/main" val="3539701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FD26A0B3-6D91-49A5-AD08-1C09F84CD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altLang="ru-RU" b="1" i="1"/>
              <a:t> </a:t>
            </a:r>
            <a:r>
              <a:rPr lang="ru-RU" altLang="ru-RU" sz="2400" b="1" i="1"/>
              <a:t>Сведения по внебюджетным средствам учреждении социальной сферы за 9 месяцев 2019 года по Новогрудскому району</a:t>
            </a:r>
            <a:r>
              <a:rPr lang="ru-RU" altLang="ru-RU" sz="2400"/>
              <a:t> </a:t>
            </a:r>
            <a:r>
              <a:rPr lang="en-US" altLang="ru-RU" sz="2400"/>
              <a:t>                               </a:t>
            </a:r>
            <a:r>
              <a:rPr lang="ru-RU" altLang="ru-RU" sz="2400"/>
              <a:t>                                                                                                    </a:t>
            </a:r>
            <a:br>
              <a:rPr lang="ru-RU" altLang="ru-RU" sz="2400"/>
            </a:br>
            <a:r>
              <a:rPr lang="ru-RU" altLang="ru-RU" sz="1800"/>
              <a:t>                                                                                                                                        </a:t>
            </a:r>
            <a:br>
              <a:rPr lang="ru-RU" altLang="ru-RU" sz="1800"/>
            </a:br>
            <a:r>
              <a:rPr lang="ru-RU" altLang="ru-RU" sz="1800"/>
              <a:t> 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D9C8D638-597A-431C-B4EF-E744BAC4A9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1700213"/>
          <a:ext cx="8256588" cy="381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4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9 месяцев 2019 года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 9 месяцев 2019 года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9 месяцев 201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роста к плану 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2019 года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роста к исполнению  9 месяцев 2018 года</a:t>
                      </a: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226,6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226,6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191,2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118,5</a:t>
                      </a:r>
                    </a:p>
                  </a:txBody>
                  <a:tcPr marL="9526" marR="9526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160,2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164,4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153,0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107,4</a:t>
                      </a:r>
                    </a:p>
                  </a:txBody>
                  <a:tcPr marL="9526" marR="9526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504,5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504,5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454,6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111,0</a:t>
                      </a:r>
                    </a:p>
                  </a:txBody>
                  <a:tcPr marL="9526" marR="9526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32,6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32,6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9526" marR="9526" marT="95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</a:p>
                  </a:txBody>
                  <a:tcPr marL="9526" marR="9526" marT="95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1023,7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1027,9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923,8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100,4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111,3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397" name="Номер слайда 1">
            <a:extLst>
              <a:ext uri="{FF2B5EF4-FFF2-40B4-BE49-F238E27FC236}">
                <a16:creationId xmlns:a16="http://schemas.microsoft.com/office/drawing/2014/main" id="{43D1C680-98B6-4EDD-BC0B-39CA6BDED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285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84C72E-A81F-4A58-A29D-B3AB4666930F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714375"/>
          </a:xfrm>
        </p:spPr>
        <p:txBody>
          <a:bodyPr/>
          <a:lstStyle/>
          <a:p>
            <a:pPr eaLnBrk="1" hangingPunct="1"/>
            <a:br>
              <a:rPr lang="ru-RU" sz="2700">
                <a:latin typeface="Times New Roman" pitchFamily="18" charset="0"/>
                <a:cs typeface="Times New Roman" pitchFamily="18" charset="0"/>
              </a:rPr>
            </a:br>
            <a:endParaRPr lang="ru-RU" sz="2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571500" y="785813"/>
            <a:ext cx="81438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00063" y="457200"/>
            <a:ext cx="8286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СОСТАВ БЮДЖЕТА НОВОГРУДСКОГО РАЙОНА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1285875" y="2000250"/>
            <a:ext cx="3000375" cy="140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ea typeface="Calibri" pitchFamily="34" charset="0"/>
                <a:cs typeface="Times New Roman" pitchFamily="18" charset="0"/>
              </a:rPr>
              <a:t>Районный бюджет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lang="ru-RU" sz="1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57313" y="4071938"/>
            <a:ext cx="2928937" cy="1500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Бюджеты сельских Советов  (10)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1800225"/>
            <a:ext cx="8059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br>
              <a:rPr lang="ru-RU"/>
            </a:br>
            <a:endParaRPr lang="ru-RU"/>
          </a:p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28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Базовый уровень</a:t>
            </a:r>
            <a:endParaRPr lang="ru-RU" sz="2800"/>
          </a:p>
          <a:p>
            <a:pPr eaLnBrk="0" hangingPunct="0"/>
            <a:r>
              <a:rPr lang="ru-RU" sz="11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0" y="1800225"/>
            <a:ext cx="82153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br>
              <a:rPr lang="ru-RU" sz="1000" dirty="0"/>
            </a:br>
            <a:endParaRPr lang="ru-RU" dirty="0"/>
          </a:p>
          <a:p>
            <a:pPr eaLnBrk="0" hangingPunct="0"/>
            <a:r>
              <a:rPr 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Первичный уровень</a:t>
            </a:r>
            <a:endParaRPr lang="ru-RU" sz="2400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10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A2FB1351-5919-42DA-AD5A-1420CB8EE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altLang="ru-RU" sz="270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Новогрудского района </a:t>
            </a:r>
            <a:br>
              <a:rPr lang="ru-RU" altLang="ru-RU" sz="27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201</a:t>
            </a:r>
            <a:r>
              <a:rPr lang="en-US" altLang="ru-RU" sz="27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altLang="ru-RU" sz="270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</a:p>
        </p:txBody>
      </p:sp>
      <p:graphicFrame>
        <p:nvGraphicFramePr>
          <p:cNvPr id="3239" name="Group 167">
            <a:extLst>
              <a:ext uri="{FF2B5EF4-FFF2-40B4-BE49-F238E27FC236}">
                <a16:creationId xmlns:a16="http://schemas.microsoft.com/office/drawing/2014/main" id="{2DA295EC-E43E-49CC-A4BE-F15416E0451E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992188"/>
          <a:ext cx="8964612" cy="5784850"/>
        </p:xfrm>
        <a:graphic>
          <a:graphicData uri="http://schemas.openxmlformats.org/drawingml/2006/table">
            <a:tbl>
              <a:tblPr/>
              <a:tblGrid>
                <a:gridCol w="3456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5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5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5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5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5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5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5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 на год</a:t>
                      </a:r>
                    </a:p>
                  </a:txBody>
                  <a:tcPr marL="4649" marR="4649" marT="46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на 9 месяцев</a:t>
                      </a:r>
                    </a:p>
                  </a:txBody>
                  <a:tcPr marL="4649" marR="4649" marT="46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32 100,1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541,8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6,5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07,2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88,5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 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16 880,3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12 688,9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13 032,9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3 093,4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543,1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536,5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76,5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5 060,9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649,4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670,9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03,5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,2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821,0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563,6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563,7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55,9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293,0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679,5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680,3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98,2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упрощ. системе налогообл.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930,0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528,0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528,0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предпр.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92,0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произв.с/х прод.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763,3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763,3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204,6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205,6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138,5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3 823,0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3 116,5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3 174,2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147,2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11,5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565,0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1 185,0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1 186,6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499,0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103,8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787,3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770,9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782,1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391,2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,8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53,0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Арендная плата за землю 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83,9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3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923,2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296,5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716,0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7,2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10,7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7" marR="9527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309" name="Номер слайда 1">
            <a:extLst>
              <a:ext uri="{FF2B5EF4-FFF2-40B4-BE49-F238E27FC236}">
                <a16:creationId xmlns:a16="http://schemas.microsoft.com/office/drawing/2014/main" id="{86501C67-367F-438D-90AE-6DD0FE2DC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29450" y="285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171657-FF0C-4EF5-AA5E-0CA62A95430D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DEE34AD0-0C6E-4419-BAFE-42D4D0A42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Информация о платежах в бюджет по категориям плательщиков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07C1F1F5-EDE2-4EEE-99C7-69931F16F6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39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 9 месяцев</a:t>
                      </a:r>
                    </a:p>
                    <a:p>
                      <a:pPr algn="ctr"/>
                      <a:r>
                        <a:rPr lang="ru-RU" sz="1800" dirty="0"/>
                        <a:t>201</a:t>
                      </a:r>
                      <a:r>
                        <a:rPr lang="en-US" sz="1800" dirty="0"/>
                        <a:t>8</a:t>
                      </a:r>
                      <a:r>
                        <a:rPr lang="ru-RU" sz="1800" dirty="0"/>
                        <a:t>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9 месяцев 201</a:t>
                      </a:r>
                      <a:r>
                        <a:rPr lang="en-US" sz="1800" dirty="0"/>
                        <a:t>9</a:t>
                      </a:r>
                      <a:r>
                        <a:rPr lang="ru-RU" sz="1800" dirty="0"/>
                        <a:t>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/>
                        <a:t>Отклон</a:t>
                      </a:r>
                      <a:r>
                        <a:rPr lang="ru-RU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25 039,9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7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716,0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676,1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1 41</a:t>
                      </a:r>
                      <a:r>
                        <a:rPr lang="en-US" sz="1800" dirty="0"/>
                        <a:t>6,8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</a:t>
                      </a:r>
                      <a:r>
                        <a:rPr lang="en-US" sz="1800" dirty="0"/>
                        <a:t>539,2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122,4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 и</a:t>
                      </a:r>
                      <a:r>
                        <a:rPr lang="en-US" sz="1800" dirty="0"/>
                        <a:t> </a:t>
                      </a:r>
                      <a:r>
                        <a:rPr lang="ru-RU" sz="1800" dirty="0"/>
                        <a:t>среднего бизнеса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3 966,3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4 735,5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769,2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1 220,3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2 466,4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1 246,1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Предприятия, обслужив. СХ (ПМС,СХТ)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-20,4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8 117,7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8 272,4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154,7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399,3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411,7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395,0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552,6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157,6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1 019,1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1 135,9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257" name="Номер слайда 1">
            <a:extLst>
              <a:ext uri="{FF2B5EF4-FFF2-40B4-BE49-F238E27FC236}">
                <a16:creationId xmlns:a16="http://schemas.microsoft.com/office/drawing/2014/main" id="{328ECF50-6501-4BBE-803C-8723E09EB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27863" y="285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E2CD17-88D7-4BF1-BC38-747D45AC515B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C6789D97-2D07-49E5-B17B-299C6FA81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 i="1"/>
              <a:t>Структура доходов районного бюджета за 9 месяцев 2019 года</a:t>
            </a:r>
            <a:endParaRPr lang="ru-RU" altLang="ru-RU" sz="3400"/>
          </a:p>
        </p:txBody>
      </p:sp>
      <p:sp>
        <p:nvSpPr>
          <p:cNvPr id="9219" name="Номер слайда 3">
            <a:extLst>
              <a:ext uri="{FF2B5EF4-FFF2-40B4-BE49-F238E27FC236}">
                <a16:creationId xmlns:a16="http://schemas.microsoft.com/office/drawing/2014/main" id="{A79235C6-DE43-4FAA-94D9-4C18766E6A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4243C9-9547-41CF-8E9F-1FB22F730DB8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aphicFrame>
        <p:nvGraphicFramePr>
          <p:cNvPr id="9220" name="Объект 4">
            <a:extLst>
              <a:ext uri="{FF2B5EF4-FFF2-40B4-BE49-F238E27FC236}">
                <a16:creationId xmlns:a16="http://schemas.microsoft.com/office/drawing/2014/main" id="{50A3F759-5292-4207-A2E6-321D43954F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58875" y="1978025"/>
          <a:ext cx="6932613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Диаграмма" r:id="rId3" imgW="6819852" imgH="3781240" progId="Excel.Chart.8">
                  <p:embed/>
                </p:oleObj>
              </mc:Choice>
              <mc:Fallback>
                <p:oleObj name="Диаграмма" r:id="rId3" imgW="6819852" imgH="3781240" progId="Excel.Chart.8">
                  <p:embed/>
                  <p:pic>
                    <p:nvPicPr>
                      <p:cNvPr id="9220" name="Объект 4">
                        <a:extLst>
                          <a:ext uri="{FF2B5EF4-FFF2-40B4-BE49-F238E27FC236}">
                            <a16:creationId xmlns:a16="http://schemas.microsoft.com/office/drawing/2014/main" id="{50A3F759-5292-4207-A2E6-321D43954F72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978025"/>
                        <a:ext cx="6932613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13032345-B9A9-4BC6-9189-4AE2CE0D8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1788"/>
            <a:ext cx="8229600" cy="1143000"/>
          </a:xfrm>
        </p:spPr>
        <p:txBody>
          <a:bodyPr/>
          <a:lstStyle/>
          <a:p>
            <a:r>
              <a:rPr lang="ru-RU" altLang="ru-RU" sz="2000" b="1"/>
              <a:t>Структура расходов бюджета Новогрудского района по экономической классификации   за 9 месяцев 201</a:t>
            </a:r>
            <a:r>
              <a:rPr lang="en-US" altLang="ru-RU" sz="2000" b="1"/>
              <a:t>9</a:t>
            </a:r>
            <a:r>
              <a:rPr lang="ru-RU" altLang="ru-RU" sz="2000" b="1"/>
              <a:t> года</a:t>
            </a:r>
            <a:br>
              <a:rPr lang="ru-RU" altLang="ru-RU" b="1"/>
            </a:br>
            <a:endParaRPr lang="ru-RU" altLang="ru-RU"/>
          </a:p>
        </p:txBody>
      </p:sp>
      <p:sp>
        <p:nvSpPr>
          <p:cNvPr id="10243" name="Номер слайда 3">
            <a:extLst>
              <a:ext uri="{FF2B5EF4-FFF2-40B4-BE49-F238E27FC236}">
                <a16:creationId xmlns:a16="http://schemas.microsoft.com/office/drawing/2014/main" id="{E797C5C2-5BEE-44DA-B1FC-CB0300D4B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75463" y="1158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0BA6A7-8D61-4C32-A245-FE090FD531CD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aphicFrame>
        <p:nvGraphicFramePr>
          <p:cNvPr id="5" name="Объект 6">
            <a:extLst>
              <a:ext uri="{FF2B5EF4-FFF2-40B4-BE49-F238E27FC236}">
                <a16:creationId xmlns:a16="http://schemas.microsoft.com/office/drawing/2014/main" id="{6F7A2AE2-9BFA-40A0-B491-EEC4D2C9E4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507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5" name="TextBox 1">
            <a:extLst>
              <a:ext uri="{FF2B5EF4-FFF2-40B4-BE49-F238E27FC236}">
                <a16:creationId xmlns:a16="http://schemas.microsoft.com/office/drawing/2014/main" id="{B9B7F13E-9650-43E0-B6B3-7DDFC4245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765175"/>
            <a:ext cx="833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Arial" panose="020B0604020202020204" pitchFamily="34" charset="0"/>
              </a:rPr>
              <a:t>тыс. руб.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37425951-B8E3-44BD-909D-82528433407F}"/>
              </a:ext>
            </a:extLst>
          </p:cNvPr>
          <p:cNvGraphicFramePr>
            <a:graphicFrameLocks/>
          </p:cNvGraphicFramePr>
          <p:nvPr/>
        </p:nvGraphicFramePr>
        <p:xfrm>
          <a:off x="467545" y="1196752"/>
          <a:ext cx="7957318" cy="5227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241CA923-44A8-42D0-9FEF-6A8CB39FD520}"/>
              </a:ext>
            </a:extLst>
          </p:cNvPr>
          <p:cNvGraphicFramePr>
            <a:graphicFrameLocks/>
          </p:cNvGraphicFramePr>
          <p:nvPr/>
        </p:nvGraphicFramePr>
        <p:xfrm>
          <a:off x="179512" y="1041400"/>
          <a:ext cx="8712967" cy="533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3200" b="1" dirty="0"/>
              <a:t>Структура расходов по функциональной классификации за 9 месяцев 2019 года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7884368" y="12687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1400" dirty="0"/>
              <a:t>тыс. руб.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585905"/>
              </p:ext>
            </p:extLst>
          </p:nvPr>
        </p:nvGraphicFramePr>
        <p:xfrm>
          <a:off x="568553" y="1427311"/>
          <a:ext cx="7810500" cy="4582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63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>
            <a:extLst>
              <a:ext uri="{FF2B5EF4-FFF2-40B4-BE49-F238E27FC236}">
                <a16:creationId xmlns:a16="http://schemas.microsoft.com/office/drawing/2014/main" id="{6A5F3282-053A-491B-A86F-8A96F347FB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75463" y="1158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57BE3D-6490-46CD-9750-2959D02AFDF4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11267" name="Заголовок 5">
            <a:extLst>
              <a:ext uri="{FF2B5EF4-FFF2-40B4-BE49-F238E27FC236}">
                <a16:creationId xmlns:a16="http://schemas.microsoft.com/office/drawing/2014/main" id="{A6598EC9-EE68-4774-B85E-FA4C9304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/>
              <a:t>Структура расходов по социальной сфере                </a:t>
            </a:r>
            <a:r>
              <a:rPr lang="ru-RU" altLang="ru-RU" sz="2800" b="1" i="1" dirty="0"/>
              <a:t>за </a:t>
            </a:r>
            <a:r>
              <a:rPr lang="en-US" altLang="ru-RU" sz="2800" b="1" i="1" dirty="0"/>
              <a:t>9 </a:t>
            </a:r>
            <a:r>
              <a:rPr lang="ru-RU" altLang="ru-RU" sz="2800" b="1" i="1" dirty="0"/>
              <a:t>месяцев 201</a:t>
            </a:r>
            <a:r>
              <a:rPr lang="en-US" altLang="ru-RU" sz="2800" b="1" i="1" dirty="0"/>
              <a:t>9</a:t>
            </a:r>
            <a:r>
              <a:rPr lang="ru-RU" altLang="ru-RU" sz="2800" b="1" i="1" dirty="0"/>
              <a:t> года</a:t>
            </a:r>
            <a:endParaRPr lang="ru-RU" altLang="ru-RU" sz="2800" dirty="0"/>
          </a:p>
        </p:txBody>
      </p:sp>
      <p:sp>
        <p:nvSpPr>
          <p:cNvPr id="11268" name="TextBox 1">
            <a:extLst>
              <a:ext uri="{FF2B5EF4-FFF2-40B4-BE49-F238E27FC236}">
                <a16:creationId xmlns:a16="http://schemas.microsoft.com/office/drawing/2014/main" id="{A710C73D-6724-448C-B8CB-57B4ACF11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606550"/>
            <a:ext cx="792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Arial" panose="020B0604020202020204" pitchFamily="34" charset="0"/>
              </a:rPr>
              <a:t>тыс.руб.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FAE8373-B6FA-4BA1-9978-0D09ED6BE8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ECD5ACFE-F396-42DF-96FD-389F0CAC910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67544" y="1385887"/>
          <a:ext cx="8280919" cy="5139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5536" y="1385887"/>
          <a:ext cx="8424936" cy="499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8C821125-903B-4E9D-A89D-6602A9789F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980392"/>
              </p:ext>
            </p:extLst>
          </p:nvPr>
        </p:nvGraphicFramePr>
        <p:xfrm>
          <a:off x="134937" y="1268760"/>
          <a:ext cx="834231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00992D61-CAE3-4DB4-8C05-8A3E96162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-100013"/>
            <a:ext cx="8643937" cy="1000126"/>
          </a:xfrm>
        </p:spPr>
        <p:txBody>
          <a:bodyPr/>
          <a:lstStyle/>
          <a:p>
            <a:pPr eaLnBrk="1" hangingPunct="1"/>
            <a:r>
              <a:rPr lang="ru-RU" altLang="ru-RU" sz="270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Кредиторская задолженность по средствам бюджета Новогрудского района за 9 месяцев 2019 года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1FC1CC8-9AA7-4B26-8DEC-4E5C59785DF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793750"/>
          <a:ext cx="8713786" cy="5673728"/>
        </p:xfrm>
        <a:graphic>
          <a:graphicData uri="http://schemas.openxmlformats.org/drawingml/2006/table">
            <a:tbl>
              <a:tblPr/>
              <a:tblGrid>
                <a:gridCol w="179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1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58027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5201" marR="5201" marT="5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6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дукты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Ком-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услуги</a:t>
                      </a: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Медикам.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перевя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зочные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ты</a:t>
                      </a: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Капит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тек.рем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зданий,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оборуд.капит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стр-во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</a:t>
                      </a:r>
                    </a:p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риалы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Транспорт, связь,</a:t>
                      </a: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Проч. тек.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01" marR="5201" marT="5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106,6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78,1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7,8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201,4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 «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ЦРБ»</a:t>
                      </a: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6,9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33,8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6,6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4,7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Отд.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идеол.работы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11,7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2,5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Управл.по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труду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соцзащите</a:t>
                      </a: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17,9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5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с/х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5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спорта</a:t>
                      </a: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174,5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176,4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Райисполком</a:t>
                      </a: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Новогрудское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РУП ЖКХ</a:t>
                      </a: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66,1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ерв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уровня</a:t>
                      </a: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1,2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01" marR="5201" marT="51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114,3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125,9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6,6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4,7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267,1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15,9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4,8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10,5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1,2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351" name="Номер слайда 1">
            <a:extLst>
              <a:ext uri="{FF2B5EF4-FFF2-40B4-BE49-F238E27FC236}">
                <a16:creationId xmlns:a16="http://schemas.microsoft.com/office/drawing/2014/main" id="{C3D6C13F-18AD-4F47-B8AE-C2228E70D1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2063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3CA6D-E5A2-4188-B4DB-F6D5D2D61975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3692</TotalTime>
  <Words>807</Words>
  <Application>Microsoft Office PowerPoint</Application>
  <PresentationFormat>Экран (4:3)</PresentationFormat>
  <Paragraphs>393</Paragraphs>
  <Slides>10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Тема Office</vt:lpstr>
      <vt:lpstr>Диаграмма</vt:lpstr>
      <vt:lpstr>Презентация PowerPoint</vt:lpstr>
      <vt:lpstr> </vt:lpstr>
      <vt:lpstr>Доходы бюджета Новогрудского района  за 9 месяцев 2019 года</vt:lpstr>
      <vt:lpstr>Информация о платежах в бюджет по категориям плательщиков</vt:lpstr>
      <vt:lpstr>Структура доходов районного бюджета за 9 месяцев 2019 года</vt:lpstr>
      <vt:lpstr>Структура расходов бюджета Новогрудского района по экономической классификации   за 9 месяцев 2019 года </vt:lpstr>
      <vt:lpstr>Структура расходов по функциональной классификации за 9 месяцев 2019 года</vt:lpstr>
      <vt:lpstr>Структура расходов по социальной сфере                за 9 месяцев 2019 года</vt:lpstr>
      <vt:lpstr>Кредиторская задолженность по средствам бюджета Новогрудского района за 9 месяцев 2019 года</vt:lpstr>
      <vt:lpstr> Сведения по внебюджетным средствам учреждении социальной сферы за 9 месяцев 2019 года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Бастюк Ирина Михайловна</cp:lastModifiedBy>
  <cp:revision>495</cp:revision>
  <cp:lastPrinted>2019-11-22T09:51:11Z</cp:lastPrinted>
  <dcterms:created xsi:type="dcterms:W3CDTF">2011-12-28T14:04:01Z</dcterms:created>
  <dcterms:modified xsi:type="dcterms:W3CDTF">2019-11-22T12:23:29Z</dcterms:modified>
</cp:coreProperties>
</file>